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2"/>
  </p:sldMasterIdLst>
  <p:notesMasterIdLst>
    <p:notesMasterId r:id="rId92"/>
  </p:notesMasterIdLst>
  <p:handoutMasterIdLst>
    <p:handoutMasterId r:id="rId93"/>
  </p:handoutMasterIdLst>
  <p:sldIdLst>
    <p:sldId id="256" r:id="rId3"/>
    <p:sldId id="257" r:id="rId4"/>
    <p:sldId id="259" r:id="rId5"/>
    <p:sldId id="258" r:id="rId6"/>
    <p:sldId id="263" r:id="rId7"/>
    <p:sldId id="264" r:id="rId8"/>
    <p:sldId id="266" r:id="rId9"/>
    <p:sldId id="265" r:id="rId10"/>
    <p:sldId id="268" r:id="rId11"/>
    <p:sldId id="261" r:id="rId12"/>
    <p:sldId id="269" r:id="rId13"/>
    <p:sldId id="270" r:id="rId14"/>
    <p:sldId id="271" r:id="rId15"/>
    <p:sldId id="287" r:id="rId16"/>
    <p:sldId id="312" r:id="rId17"/>
    <p:sldId id="288" r:id="rId18"/>
    <p:sldId id="292" r:id="rId19"/>
    <p:sldId id="297" r:id="rId20"/>
    <p:sldId id="295" r:id="rId21"/>
    <p:sldId id="303" r:id="rId22"/>
    <p:sldId id="296" r:id="rId23"/>
    <p:sldId id="314" r:id="rId24"/>
    <p:sldId id="300" r:id="rId25"/>
    <p:sldId id="313" r:id="rId26"/>
    <p:sldId id="305" r:id="rId27"/>
    <p:sldId id="309" r:id="rId28"/>
    <p:sldId id="311" r:id="rId29"/>
    <p:sldId id="316" r:id="rId30"/>
    <p:sldId id="304" r:id="rId31"/>
    <p:sldId id="361" r:id="rId32"/>
    <p:sldId id="308" r:id="rId33"/>
    <p:sldId id="362" r:id="rId34"/>
    <p:sldId id="360" r:id="rId35"/>
    <p:sldId id="363" r:id="rId36"/>
    <p:sldId id="364" r:id="rId37"/>
    <p:sldId id="366" r:id="rId38"/>
    <p:sldId id="416" r:id="rId39"/>
    <p:sldId id="375" r:id="rId40"/>
    <p:sldId id="376" r:id="rId41"/>
    <p:sldId id="378" r:id="rId42"/>
    <p:sldId id="377" r:id="rId43"/>
    <p:sldId id="391" r:id="rId44"/>
    <p:sldId id="383" r:id="rId45"/>
    <p:sldId id="384" r:id="rId46"/>
    <p:sldId id="390" r:id="rId47"/>
    <p:sldId id="388" r:id="rId48"/>
    <p:sldId id="389" r:id="rId49"/>
    <p:sldId id="358" r:id="rId50"/>
    <p:sldId id="394" r:id="rId51"/>
    <p:sldId id="395" r:id="rId52"/>
    <p:sldId id="396" r:id="rId53"/>
    <p:sldId id="397" r:id="rId54"/>
    <p:sldId id="417" r:id="rId55"/>
    <p:sldId id="393" r:id="rId56"/>
    <p:sldId id="338" r:id="rId57"/>
    <p:sldId id="349" r:id="rId58"/>
    <p:sldId id="352" r:id="rId59"/>
    <p:sldId id="350" r:id="rId60"/>
    <p:sldId id="346" r:id="rId61"/>
    <p:sldId id="371" r:id="rId62"/>
    <p:sldId id="348" r:id="rId63"/>
    <p:sldId id="342" r:id="rId64"/>
    <p:sldId id="357" r:id="rId65"/>
    <p:sldId id="373" r:id="rId66"/>
    <p:sldId id="399" r:id="rId67"/>
    <p:sldId id="400" r:id="rId68"/>
    <p:sldId id="401" r:id="rId69"/>
    <p:sldId id="260" r:id="rId70"/>
    <p:sldId id="402" r:id="rId71"/>
    <p:sldId id="403" r:id="rId72"/>
    <p:sldId id="405" r:id="rId73"/>
    <p:sldId id="262" r:id="rId74"/>
    <p:sldId id="406" r:id="rId75"/>
    <p:sldId id="276" r:id="rId76"/>
    <p:sldId id="274" r:id="rId77"/>
    <p:sldId id="407" r:id="rId78"/>
    <p:sldId id="408" r:id="rId79"/>
    <p:sldId id="284" r:id="rId80"/>
    <p:sldId id="409" r:id="rId81"/>
    <p:sldId id="277" r:id="rId82"/>
    <p:sldId id="289" r:id="rId83"/>
    <p:sldId id="278" r:id="rId84"/>
    <p:sldId id="410" r:id="rId85"/>
    <p:sldId id="279" r:id="rId86"/>
    <p:sldId id="411" r:id="rId87"/>
    <p:sldId id="294" r:id="rId88"/>
    <p:sldId id="280" r:id="rId89"/>
    <p:sldId id="298" r:id="rId90"/>
    <p:sldId id="412" r:id="rId9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5B451"/>
    <a:srgbClr val="66CDF5"/>
    <a:srgbClr val="43AFC0"/>
    <a:srgbClr val="FFC30D"/>
    <a:srgbClr val="3A91CE"/>
    <a:srgbClr val="DEEBF7"/>
    <a:srgbClr val="D4EFFD"/>
    <a:srgbClr val="59B8DB"/>
    <a:srgbClr val="4472C4"/>
    <a:srgbClr val="70AD4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2" autoAdjust="0"/>
    <p:restoredTop sz="94325" autoAdjust="0"/>
  </p:normalViewPr>
  <p:slideViewPr>
    <p:cSldViewPr snapToGrid="0">
      <p:cViewPr varScale="1">
        <p:scale>
          <a:sx n="54" d="100"/>
          <a:sy n="54" d="100"/>
        </p:scale>
        <p:origin x="1568" y="44"/>
      </p:cViewPr>
      <p:guideLst/>
    </p:cSldViewPr>
  </p:slideViewPr>
  <p:outlineViewPr>
    <p:cViewPr>
      <p:scale>
        <a:sx n="33" d="100"/>
        <a:sy n="33" d="100"/>
      </p:scale>
      <p:origin x="0" y="0"/>
    </p:cViewPr>
  </p:outlineViewPr>
  <p:notesTextViewPr>
    <p:cViewPr>
      <p:scale>
        <a:sx n="3" d="2"/>
        <a:sy n="3" d="2"/>
      </p:scale>
      <p:origin x="0" y="0"/>
    </p:cViewPr>
  </p:notesTextViewPr>
  <p:notesViewPr>
    <p:cSldViewPr snapToGrid="0">
      <p:cViewPr varScale="1">
        <p:scale>
          <a:sx n="52" d="100"/>
          <a:sy n="52" d="100"/>
        </p:scale>
        <p:origin x="2680" y="6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viewProps" Target="viewProps.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0" Type="http://schemas.openxmlformats.org/officeDocument/2006/relationships/slide" Target="slides/slide78.xml"/><Relationship Id="rId85" Type="http://schemas.openxmlformats.org/officeDocument/2006/relationships/slide" Target="slides/slide83.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tableStyles" Target="tableStyles.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notesMaster" Target="notesMasters/notesMaster1.xml"/><Relationship Id="rId2" Type="http://schemas.openxmlformats.org/officeDocument/2006/relationships/slideMaster" Target="slideMasters/slideMaster1.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handoutMaster" Target="handoutMasters/handoutMaster1.xml"/><Relationship Id="rId98"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Yahya Mohammad Garout" userId="48478b39-db74-4b02-9727-4fe8f71c1945" providerId="ADAL" clId="{4BBE383C-CB49-445C-B515-F8FB8F4AF541}"/>
    <pc:docChg chg="undo custSel modMainMaster">
      <pc:chgData name="Yahya Mohammad Garout" userId="48478b39-db74-4b02-9727-4fe8f71c1945" providerId="ADAL" clId="{4BBE383C-CB49-445C-B515-F8FB8F4AF541}" dt="2022-10-23T09:18:23.673" v="11" actId="20577"/>
      <pc:docMkLst>
        <pc:docMk/>
      </pc:docMkLst>
      <pc:sldMasterChg chg="modSldLayout">
        <pc:chgData name="Yahya Mohammad Garout" userId="48478b39-db74-4b02-9727-4fe8f71c1945" providerId="ADAL" clId="{4BBE383C-CB49-445C-B515-F8FB8F4AF541}" dt="2022-10-23T09:18:23.673" v="11" actId="20577"/>
        <pc:sldMasterMkLst>
          <pc:docMk/>
          <pc:sldMasterMk cId="2412370999" sldId="2147483660"/>
        </pc:sldMasterMkLst>
        <pc:sldLayoutChg chg="modSp mod">
          <pc:chgData name="Yahya Mohammad Garout" userId="48478b39-db74-4b02-9727-4fe8f71c1945" providerId="ADAL" clId="{4BBE383C-CB49-445C-B515-F8FB8F4AF541}" dt="2022-10-23T09:17:24.579" v="7" actId="20577"/>
          <pc:sldLayoutMkLst>
            <pc:docMk/>
            <pc:sldMasterMk cId="2412370999" sldId="2147483660"/>
            <pc:sldLayoutMk cId="515385759" sldId="2147483662"/>
          </pc:sldLayoutMkLst>
          <pc:spChg chg="mod">
            <ac:chgData name="Yahya Mohammad Garout" userId="48478b39-db74-4b02-9727-4fe8f71c1945" providerId="ADAL" clId="{4BBE383C-CB49-445C-B515-F8FB8F4AF541}" dt="2022-10-23T09:17:24.579" v="7" actId="20577"/>
            <ac:spMkLst>
              <pc:docMk/>
              <pc:sldMasterMk cId="2412370999" sldId="2147483660"/>
              <pc:sldLayoutMk cId="515385759" sldId="2147483662"/>
              <ac:spMk id="16" creationId="{00000000-0000-0000-0000-000000000000}"/>
            </ac:spMkLst>
          </pc:spChg>
          <pc:spChg chg="mod">
            <ac:chgData name="Yahya Mohammad Garout" userId="48478b39-db74-4b02-9727-4fe8f71c1945" providerId="ADAL" clId="{4BBE383C-CB49-445C-B515-F8FB8F4AF541}" dt="2022-10-23T09:12:51.364" v="1" actId="20577"/>
            <ac:spMkLst>
              <pc:docMk/>
              <pc:sldMasterMk cId="2412370999" sldId="2147483660"/>
              <pc:sldLayoutMk cId="515385759" sldId="2147483662"/>
              <ac:spMk id="17" creationId="{00000000-0000-0000-0000-000000000000}"/>
            </ac:spMkLst>
          </pc:spChg>
        </pc:sldLayoutChg>
        <pc:sldLayoutChg chg="modSp mod">
          <pc:chgData name="Yahya Mohammad Garout" userId="48478b39-db74-4b02-9727-4fe8f71c1945" providerId="ADAL" clId="{4BBE383C-CB49-445C-B515-F8FB8F4AF541}" dt="2022-10-23T09:17:51.298" v="9" actId="20577"/>
          <pc:sldLayoutMkLst>
            <pc:docMk/>
            <pc:sldMasterMk cId="2412370999" sldId="2147483660"/>
            <pc:sldLayoutMk cId="3622271954" sldId="2147483672"/>
          </pc:sldLayoutMkLst>
          <pc:spChg chg="mod">
            <ac:chgData name="Yahya Mohammad Garout" userId="48478b39-db74-4b02-9727-4fe8f71c1945" providerId="ADAL" clId="{4BBE383C-CB49-445C-B515-F8FB8F4AF541}" dt="2022-10-23T09:17:51.298" v="9" actId="20577"/>
            <ac:spMkLst>
              <pc:docMk/>
              <pc:sldMasterMk cId="2412370999" sldId="2147483660"/>
              <pc:sldLayoutMk cId="3622271954" sldId="2147483672"/>
              <ac:spMk id="17" creationId="{00000000-0000-0000-0000-000000000000}"/>
            </ac:spMkLst>
          </pc:spChg>
        </pc:sldLayoutChg>
        <pc:sldLayoutChg chg="modSp mod">
          <pc:chgData name="Yahya Mohammad Garout" userId="48478b39-db74-4b02-9727-4fe8f71c1945" providerId="ADAL" clId="{4BBE383C-CB49-445C-B515-F8FB8F4AF541}" dt="2022-10-23T09:18:23.673" v="11" actId="20577"/>
          <pc:sldLayoutMkLst>
            <pc:docMk/>
            <pc:sldMasterMk cId="2412370999" sldId="2147483660"/>
            <pc:sldLayoutMk cId="703744380" sldId="2147483673"/>
          </pc:sldLayoutMkLst>
          <pc:spChg chg="mod">
            <ac:chgData name="Yahya Mohammad Garout" userId="48478b39-db74-4b02-9727-4fe8f71c1945" providerId="ADAL" clId="{4BBE383C-CB49-445C-B515-F8FB8F4AF541}" dt="2022-10-23T09:18:23.673" v="11" actId="20577"/>
            <ac:spMkLst>
              <pc:docMk/>
              <pc:sldMasterMk cId="2412370999" sldId="2147483660"/>
              <pc:sldLayoutMk cId="703744380" sldId="2147483673"/>
              <ac:spMk id="17" creationId="{00000000-0000-0000-0000-000000000000}"/>
            </ac:spMkLst>
          </pc:spChg>
        </pc:sldLayoutChg>
      </pc:sldMasterChg>
    </pc:docChg>
  </pc:docChgLst>
</pc:chgInfo>
</file>

<file path=ppt/diagrams/colors1.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1DC1936-5BDB-41E0-A35D-D73D5B7AFA45}" type="doc">
      <dgm:prSet loTypeId="urn:microsoft.com/office/officeart/2005/8/layout/process1" loCatId="process" qsTypeId="urn:microsoft.com/office/officeart/2005/8/quickstyle/simple1" qsCatId="simple" csTypeId="urn:microsoft.com/office/officeart/2005/8/colors/accent3_1" csCatId="accent3" phldr="1"/>
      <dgm:spPr/>
    </dgm:pt>
    <dgm:pt modelId="{AC479148-6278-4CD9-8C7F-BD262F0905A2}">
      <dgm:prSet phldrT="[Text]" custT="1"/>
      <dgm:spPr/>
      <dgm:t>
        <a:bodyPr/>
        <a:lstStyle/>
        <a:p>
          <a:r>
            <a:rPr lang="en-US" sz="1800" dirty="0">
              <a:latin typeface="Times New Roman" panose="02020603050405020304" pitchFamily="18" charset="0"/>
              <a:cs typeface="Times New Roman" panose="02020603050405020304" pitchFamily="18" charset="0"/>
            </a:rPr>
            <a:t>main method </a:t>
          </a:r>
        </a:p>
      </dgm:t>
    </dgm:pt>
    <dgm:pt modelId="{D0E88491-4AD5-4697-B01A-7E6D30EC23A2}" type="parTrans" cxnId="{A4E26A0E-47A4-45ED-BE5B-59F44F3DFED8}">
      <dgm:prSet/>
      <dgm:spPr/>
      <dgm:t>
        <a:bodyPr/>
        <a:lstStyle/>
        <a:p>
          <a:endParaRPr lang="en-US" sz="1000">
            <a:latin typeface="Times New Roman" panose="02020603050405020304" pitchFamily="18" charset="0"/>
            <a:cs typeface="Times New Roman" panose="02020603050405020304" pitchFamily="18" charset="0"/>
          </a:endParaRPr>
        </a:p>
      </dgm:t>
    </dgm:pt>
    <dgm:pt modelId="{A20069BD-DC34-42BE-B9C9-BDDBA4719410}" type="sibTrans" cxnId="{A4E26A0E-47A4-45ED-BE5B-59F44F3DFED8}">
      <dgm:prSet custT="1"/>
      <dgm:spPr/>
      <dgm:t>
        <a:bodyPr/>
        <a:lstStyle/>
        <a:p>
          <a:endParaRPr lang="en-US" sz="1000">
            <a:latin typeface="Times New Roman" panose="02020603050405020304" pitchFamily="18" charset="0"/>
            <a:cs typeface="Times New Roman" panose="02020603050405020304" pitchFamily="18" charset="0"/>
          </a:endParaRPr>
        </a:p>
      </dgm:t>
    </dgm:pt>
    <dgm:pt modelId="{AF67E34A-3B2E-4C22-9C59-EE40E1201F2E}">
      <dgm:prSet phldrT="[Text]" custT="1"/>
      <dgm:spPr/>
      <dgm:t>
        <a:bodyPr/>
        <a:lstStyle/>
        <a:p>
          <a:r>
            <a:rPr lang="en-US" sz="1800" dirty="0">
              <a:latin typeface="Times New Roman" panose="02020603050405020304" pitchFamily="18" charset="0"/>
              <a:cs typeface="Times New Roman" panose="02020603050405020304" pitchFamily="18" charset="0"/>
            </a:rPr>
            <a:t>constructor</a:t>
          </a:r>
        </a:p>
      </dgm:t>
    </dgm:pt>
    <dgm:pt modelId="{F9B264A7-5FEA-4B91-97CD-D3163E68106D}" type="parTrans" cxnId="{FFF27A97-CF70-4C2C-AD09-7B0FC198906E}">
      <dgm:prSet/>
      <dgm:spPr/>
      <dgm:t>
        <a:bodyPr/>
        <a:lstStyle/>
        <a:p>
          <a:endParaRPr lang="en-US" sz="1000">
            <a:latin typeface="Times New Roman" panose="02020603050405020304" pitchFamily="18" charset="0"/>
            <a:cs typeface="Times New Roman" panose="02020603050405020304" pitchFamily="18" charset="0"/>
          </a:endParaRPr>
        </a:p>
      </dgm:t>
    </dgm:pt>
    <dgm:pt modelId="{D4BF46BF-3A9F-449C-B6F9-BDBFE7080AE0}" type="sibTrans" cxnId="{FFF27A97-CF70-4C2C-AD09-7B0FC198906E}">
      <dgm:prSet custT="1"/>
      <dgm:spPr/>
      <dgm:t>
        <a:bodyPr/>
        <a:lstStyle/>
        <a:p>
          <a:endParaRPr lang="en-US" sz="1000">
            <a:latin typeface="Times New Roman" panose="02020603050405020304" pitchFamily="18" charset="0"/>
            <a:cs typeface="Times New Roman" panose="02020603050405020304" pitchFamily="18" charset="0"/>
          </a:endParaRPr>
        </a:p>
      </dgm:t>
    </dgm:pt>
    <dgm:pt modelId="{BB1FF047-421C-47D2-8780-5701F2688D48}">
      <dgm:prSet phldrT="[Text]" custT="1"/>
      <dgm:spPr/>
      <dgm:t>
        <a:bodyPr/>
        <a:lstStyle/>
        <a:p>
          <a:r>
            <a:rPr lang="en-US" sz="1800" dirty="0">
              <a:latin typeface="Times New Roman" panose="02020603050405020304" pitchFamily="18" charset="0"/>
              <a:cs typeface="Times New Roman" panose="02020603050405020304" pitchFamily="18" charset="0"/>
            </a:rPr>
            <a:t>Start method</a:t>
          </a:r>
        </a:p>
      </dgm:t>
    </dgm:pt>
    <dgm:pt modelId="{F348DEA4-AE17-481B-8D90-ECD20F0A5EA2}" type="parTrans" cxnId="{AD383EFA-1821-4012-89B2-AB64B99CA83C}">
      <dgm:prSet/>
      <dgm:spPr/>
      <dgm:t>
        <a:bodyPr/>
        <a:lstStyle/>
        <a:p>
          <a:endParaRPr lang="en-US" sz="1000">
            <a:latin typeface="Times New Roman" panose="02020603050405020304" pitchFamily="18" charset="0"/>
            <a:cs typeface="Times New Roman" panose="02020603050405020304" pitchFamily="18" charset="0"/>
          </a:endParaRPr>
        </a:p>
      </dgm:t>
    </dgm:pt>
    <dgm:pt modelId="{CFDD7A77-602D-492D-81BD-B373FACE3D76}" type="sibTrans" cxnId="{AD383EFA-1821-4012-89B2-AB64B99CA83C}">
      <dgm:prSet/>
      <dgm:spPr/>
      <dgm:t>
        <a:bodyPr/>
        <a:lstStyle/>
        <a:p>
          <a:endParaRPr lang="en-US" sz="1000">
            <a:latin typeface="Times New Roman" panose="02020603050405020304" pitchFamily="18" charset="0"/>
            <a:cs typeface="Times New Roman" panose="02020603050405020304" pitchFamily="18" charset="0"/>
          </a:endParaRPr>
        </a:p>
      </dgm:t>
    </dgm:pt>
    <dgm:pt modelId="{1EB06E41-BA91-4126-908C-16F951D1F6AF}" type="pres">
      <dgm:prSet presAssocID="{01DC1936-5BDB-41E0-A35D-D73D5B7AFA45}" presName="Name0" presStyleCnt="0">
        <dgm:presLayoutVars>
          <dgm:dir/>
          <dgm:resizeHandles val="exact"/>
        </dgm:presLayoutVars>
      </dgm:prSet>
      <dgm:spPr/>
    </dgm:pt>
    <dgm:pt modelId="{85E4B127-794F-4E78-807C-DBBD9DE381ED}" type="pres">
      <dgm:prSet presAssocID="{AC479148-6278-4CD9-8C7F-BD262F0905A2}" presName="node" presStyleLbl="node1" presStyleIdx="0" presStyleCnt="3">
        <dgm:presLayoutVars>
          <dgm:bulletEnabled val="1"/>
        </dgm:presLayoutVars>
      </dgm:prSet>
      <dgm:spPr/>
    </dgm:pt>
    <dgm:pt modelId="{5A7F1C92-3800-4DDA-8B7D-2A5D180A30E1}" type="pres">
      <dgm:prSet presAssocID="{A20069BD-DC34-42BE-B9C9-BDDBA4719410}" presName="sibTrans" presStyleLbl="sibTrans2D1" presStyleIdx="0" presStyleCnt="2"/>
      <dgm:spPr/>
    </dgm:pt>
    <dgm:pt modelId="{36E08CC3-09B4-4877-AFF4-537E4EA22EA5}" type="pres">
      <dgm:prSet presAssocID="{A20069BD-DC34-42BE-B9C9-BDDBA4719410}" presName="connectorText" presStyleLbl="sibTrans2D1" presStyleIdx="0" presStyleCnt="2"/>
      <dgm:spPr/>
    </dgm:pt>
    <dgm:pt modelId="{CD0DE6D5-6CE5-45A7-809F-CC7E20E00496}" type="pres">
      <dgm:prSet presAssocID="{AF67E34A-3B2E-4C22-9C59-EE40E1201F2E}" presName="node" presStyleLbl="node1" presStyleIdx="1" presStyleCnt="3">
        <dgm:presLayoutVars>
          <dgm:bulletEnabled val="1"/>
        </dgm:presLayoutVars>
      </dgm:prSet>
      <dgm:spPr/>
    </dgm:pt>
    <dgm:pt modelId="{15725302-889B-4201-BC07-7C9322E990E0}" type="pres">
      <dgm:prSet presAssocID="{D4BF46BF-3A9F-449C-B6F9-BDBFE7080AE0}" presName="sibTrans" presStyleLbl="sibTrans2D1" presStyleIdx="1" presStyleCnt="2"/>
      <dgm:spPr/>
    </dgm:pt>
    <dgm:pt modelId="{F5006F93-5370-46EF-9177-61E39468576C}" type="pres">
      <dgm:prSet presAssocID="{D4BF46BF-3A9F-449C-B6F9-BDBFE7080AE0}" presName="connectorText" presStyleLbl="sibTrans2D1" presStyleIdx="1" presStyleCnt="2"/>
      <dgm:spPr/>
    </dgm:pt>
    <dgm:pt modelId="{62C4D46B-F1C5-48C1-83EF-6F698955B403}" type="pres">
      <dgm:prSet presAssocID="{BB1FF047-421C-47D2-8780-5701F2688D48}" presName="node" presStyleLbl="node1" presStyleIdx="2" presStyleCnt="3">
        <dgm:presLayoutVars>
          <dgm:bulletEnabled val="1"/>
        </dgm:presLayoutVars>
      </dgm:prSet>
      <dgm:spPr/>
    </dgm:pt>
  </dgm:ptLst>
  <dgm:cxnLst>
    <dgm:cxn modelId="{A4E26A0E-47A4-45ED-BE5B-59F44F3DFED8}" srcId="{01DC1936-5BDB-41E0-A35D-D73D5B7AFA45}" destId="{AC479148-6278-4CD9-8C7F-BD262F0905A2}" srcOrd="0" destOrd="0" parTransId="{D0E88491-4AD5-4697-B01A-7E6D30EC23A2}" sibTransId="{A20069BD-DC34-42BE-B9C9-BDDBA4719410}"/>
    <dgm:cxn modelId="{FDF83B6E-F562-48D0-8A05-44DACA2AA938}" type="presOf" srcId="{D4BF46BF-3A9F-449C-B6F9-BDBFE7080AE0}" destId="{F5006F93-5370-46EF-9177-61E39468576C}" srcOrd="1" destOrd="0" presId="urn:microsoft.com/office/officeart/2005/8/layout/process1"/>
    <dgm:cxn modelId="{9FDF5989-ACE1-44A4-A1EE-974A7E6EA2FB}" type="presOf" srcId="{AC479148-6278-4CD9-8C7F-BD262F0905A2}" destId="{85E4B127-794F-4E78-807C-DBBD9DE381ED}" srcOrd="0" destOrd="0" presId="urn:microsoft.com/office/officeart/2005/8/layout/process1"/>
    <dgm:cxn modelId="{FFF27A97-CF70-4C2C-AD09-7B0FC198906E}" srcId="{01DC1936-5BDB-41E0-A35D-D73D5B7AFA45}" destId="{AF67E34A-3B2E-4C22-9C59-EE40E1201F2E}" srcOrd="1" destOrd="0" parTransId="{F9B264A7-5FEA-4B91-97CD-D3163E68106D}" sibTransId="{D4BF46BF-3A9F-449C-B6F9-BDBFE7080AE0}"/>
    <dgm:cxn modelId="{9C42539A-0D0E-4E8A-ACDF-B4F44E0151CA}" type="presOf" srcId="{A20069BD-DC34-42BE-B9C9-BDDBA4719410}" destId="{5A7F1C92-3800-4DDA-8B7D-2A5D180A30E1}" srcOrd="0" destOrd="0" presId="urn:microsoft.com/office/officeart/2005/8/layout/process1"/>
    <dgm:cxn modelId="{734517A7-9EDD-4870-B084-68463E2094F6}" type="presOf" srcId="{D4BF46BF-3A9F-449C-B6F9-BDBFE7080AE0}" destId="{15725302-889B-4201-BC07-7C9322E990E0}" srcOrd="0" destOrd="0" presId="urn:microsoft.com/office/officeart/2005/8/layout/process1"/>
    <dgm:cxn modelId="{42ECA1BC-7DAA-4367-9938-C992DFE096EF}" type="presOf" srcId="{01DC1936-5BDB-41E0-A35D-D73D5B7AFA45}" destId="{1EB06E41-BA91-4126-908C-16F951D1F6AF}" srcOrd="0" destOrd="0" presId="urn:microsoft.com/office/officeart/2005/8/layout/process1"/>
    <dgm:cxn modelId="{AE9E41C7-3F4B-4CAB-B74A-9CE1B1C08A8E}" type="presOf" srcId="{BB1FF047-421C-47D2-8780-5701F2688D48}" destId="{62C4D46B-F1C5-48C1-83EF-6F698955B403}" srcOrd="0" destOrd="0" presId="urn:microsoft.com/office/officeart/2005/8/layout/process1"/>
    <dgm:cxn modelId="{CF71E5E5-0464-4EF9-A94E-CAAFF130AF07}" type="presOf" srcId="{A20069BD-DC34-42BE-B9C9-BDDBA4719410}" destId="{36E08CC3-09B4-4877-AFF4-537E4EA22EA5}" srcOrd="1" destOrd="0" presId="urn:microsoft.com/office/officeart/2005/8/layout/process1"/>
    <dgm:cxn modelId="{AD383EFA-1821-4012-89B2-AB64B99CA83C}" srcId="{01DC1936-5BDB-41E0-A35D-D73D5B7AFA45}" destId="{BB1FF047-421C-47D2-8780-5701F2688D48}" srcOrd="2" destOrd="0" parTransId="{F348DEA4-AE17-481B-8D90-ECD20F0A5EA2}" sibTransId="{CFDD7A77-602D-492D-81BD-B373FACE3D76}"/>
    <dgm:cxn modelId="{186DCFFD-5040-4D54-988E-3EFC5F85B197}" type="presOf" srcId="{AF67E34A-3B2E-4C22-9C59-EE40E1201F2E}" destId="{CD0DE6D5-6CE5-45A7-809F-CC7E20E00496}" srcOrd="0" destOrd="0" presId="urn:microsoft.com/office/officeart/2005/8/layout/process1"/>
    <dgm:cxn modelId="{04F2C609-7BD1-4EBB-89FB-E7507C4AD86D}" type="presParOf" srcId="{1EB06E41-BA91-4126-908C-16F951D1F6AF}" destId="{85E4B127-794F-4E78-807C-DBBD9DE381ED}" srcOrd="0" destOrd="0" presId="urn:microsoft.com/office/officeart/2005/8/layout/process1"/>
    <dgm:cxn modelId="{A9FC3B96-FCC8-486E-BDC0-89ACD6983FC0}" type="presParOf" srcId="{1EB06E41-BA91-4126-908C-16F951D1F6AF}" destId="{5A7F1C92-3800-4DDA-8B7D-2A5D180A30E1}" srcOrd="1" destOrd="0" presId="urn:microsoft.com/office/officeart/2005/8/layout/process1"/>
    <dgm:cxn modelId="{FE38A466-4AA7-4A66-A460-F12816399308}" type="presParOf" srcId="{5A7F1C92-3800-4DDA-8B7D-2A5D180A30E1}" destId="{36E08CC3-09B4-4877-AFF4-537E4EA22EA5}" srcOrd="0" destOrd="0" presId="urn:microsoft.com/office/officeart/2005/8/layout/process1"/>
    <dgm:cxn modelId="{5D421E13-B65B-46E2-8D4C-9B3D655F057F}" type="presParOf" srcId="{1EB06E41-BA91-4126-908C-16F951D1F6AF}" destId="{CD0DE6D5-6CE5-45A7-809F-CC7E20E00496}" srcOrd="2" destOrd="0" presId="urn:microsoft.com/office/officeart/2005/8/layout/process1"/>
    <dgm:cxn modelId="{AEE3929C-3A3D-45FA-867F-826A976E8063}" type="presParOf" srcId="{1EB06E41-BA91-4126-908C-16F951D1F6AF}" destId="{15725302-889B-4201-BC07-7C9322E990E0}" srcOrd="3" destOrd="0" presId="urn:microsoft.com/office/officeart/2005/8/layout/process1"/>
    <dgm:cxn modelId="{8CDB9AB4-A281-4F47-B0F8-50049F33D618}" type="presParOf" srcId="{15725302-889B-4201-BC07-7C9322E990E0}" destId="{F5006F93-5370-46EF-9177-61E39468576C}" srcOrd="0" destOrd="0" presId="urn:microsoft.com/office/officeart/2005/8/layout/process1"/>
    <dgm:cxn modelId="{D195B1E0-2C49-4B56-B064-1F4351A37F4F}" type="presParOf" srcId="{1EB06E41-BA91-4126-908C-16F951D1F6AF}" destId="{62C4D46B-F1C5-48C1-83EF-6F698955B403}" srcOrd="4"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5E4B127-794F-4E78-807C-DBBD9DE381ED}">
      <dsp:nvSpPr>
        <dsp:cNvPr id="0" name=""/>
        <dsp:cNvSpPr/>
      </dsp:nvSpPr>
      <dsp:spPr>
        <a:xfrm>
          <a:off x="7284" y="0"/>
          <a:ext cx="1399094" cy="339246"/>
        </a:xfrm>
        <a:prstGeom prst="roundRect">
          <a:avLst>
            <a:gd name="adj" fmla="val 10000"/>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Times New Roman" panose="02020603050405020304" pitchFamily="18" charset="0"/>
              <a:cs typeface="Times New Roman" panose="02020603050405020304" pitchFamily="18" charset="0"/>
            </a:rPr>
            <a:t>main method </a:t>
          </a:r>
        </a:p>
      </dsp:txBody>
      <dsp:txXfrm>
        <a:off x="17220" y="9936"/>
        <a:ext cx="1379222" cy="319374"/>
      </dsp:txXfrm>
    </dsp:sp>
    <dsp:sp modelId="{5A7F1C92-3800-4DDA-8B7D-2A5D180A30E1}">
      <dsp:nvSpPr>
        <dsp:cNvPr id="0" name=""/>
        <dsp:cNvSpPr/>
      </dsp:nvSpPr>
      <dsp:spPr>
        <a:xfrm>
          <a:off x="1546287" y="0"/>
          <a:ext cx="296607" cy="339246"/>
        </a:xfrm>
        <a:prstGeom prst="rightArrow">
          <a:avLst>
            <a:gd name="adj1" fmla="val 60000"/>
            <a:gd name="adj2" fmla="val 50000"/>
          </a:avLst>
        </a:prstGeom>
        <a:solidFill>
          <a:schemeClr val="accent3">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latin typeface="Times New Roman" panose="02020603050405020304" pitchFamily="18" charset="0"/>
            <a:cs typeface="Times New Roman" panose="02020603050405020304" pitchFamily="18" charset="0"/>
          </a:endParaRPr>
        </a:p>
      </dsp:txBody>
      <dsp:txXfrm>
        <a:off x="1546287" y="67849"/>
        <a:ext cx="207625" cy="203548"/>
      </dsp:txXfrm>
    </dsp:sp>
    <dsp:sp modelId="{CD0DE6D5-6CE5-45A7-809F-CC7E20E00496}">
      <dsp:nvSpPr>
        <dsp:cNvPr id="0" name=""/>
        <dsp:cNvSpPr/>
      </dsp:nvSpPr>
      <dsp:spPr>
        <a:xfrm>
          <a:off x="1966015" y="0"/>
          <a:ext cx="1399094" cy="339246"/>
        </a:xfrm>
        <a:prstGeom prst="roundRect">
          <a:avLst>
            <a:gd name="adj" fmla="val 10000"/>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Times New Roman" panose="02020603050405020304" pitchFamily="18" charset="0"/>
              <a:cs typeface="Times New Roman" panose="02020603050405020304" pitchFamily="18" charset="0"/>
            </a:rPr>
            <a:t>constructor</a:t>
          </a:r>
        </a:p>
      </dsp:txBody>
      <dsp:txXfrm>
        <a:off x="1975951" y="9936"/>
        <a:ext cx="1379222" cy="319374"/>
      </dsp:txXfrm>
    </dsp:sp>
    <dsp:sp modelId="{15725302-889B-4201-BC07-7C9322E990E0}">
      <dsp:nvSpPr>
        <dsp:cNvPr id="0" name=""/>
        <dsp:cNvSpPr/>
      </dsp:nvSpPr>
      <dsp:spPr>
        <a:xfrm>
          <a:off x="3505019" y="0"/>
          <a:ext cx="296607" cy="339246"/>
        </a:xfrm>
        <a:prstGeom prst="rightArrow">
          <a:avLst>
            <a:gd name="adj1" fmla="val 60000"/>
            <a:gd name="adj2" fmla="val 50000"/>
          </a:avLst>
        </a:prstGeom>
        <a:solidFill>
          <a:schemeClr val="accent3">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latin typeface="Times New Roman" panose="02020603050405020304" pitchFamily="18" charset="0"/>
            <a:cs typeface="Times New Roman" panose="02020603050405020304" pitchFamily="18" charset="0"/>
          </a:endParaRPr>
        </a:p>
      </dsp:txBody>
      <dsp:txXfrm>
        <a:off x="3505019" y="67849"/>
        <a:ext cx="207625" cy="203548"/>
      </dsp:txXfrm>
    </dsp:sp>
    <dsp:sp modelId="{62C4D46B-F1C5-48C1-83EF-6F698955B403}">
      <dsp:nvSpPr>
        <dsp:cNvPr id="0" name=""/>
        <dsp:cNvSpPr/>
      </dsp:nvSpPr>
      <dsp:spPr>
        <a:xfrm>
          <a:off x="3924747" y="0"/>
          <a:ext cx="1399094" cy="339246"/>
        </a:xfrm>
        <a:prstGeom prst="roundRect">
          <a:avLst>
            <a:gd name="adj" fmla="val 10000"/>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Times New Roman" panose="02020603050405020304" pitchFamily="18" charset="0"/>
              <a:cs typeface="Times New Roman" panose="02020603050405020304" pitchFamily="18" charset="0"/>
            </a:rPr>
            <a:t>Start method</a:t>
          </a:r>
        </a:p>
      </dsp:txBody>
      <dsp:txXfrm>
        <a:off x="3934683" y="9936"/>
        <a:ext cx="1379222" cy="319374"/>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39.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35.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A9E9ECB-DCDB-49F0-A37A-9662C67BB324}" type="datetimeFigureOut">
              <a:rPr lang="en-US" smtClean="0"/>
              <a:t>10/25/2022</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Tree>
    <p:extLst>
      <p:ext uri="{BB962C8B-B14F-4D97-AF65-F5344CB8AC3E}">
        <p14:creationId xmlns:p14="http://schemas.microsoft.com/office/powerpoint/2010/main" val="323074496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2DD6DB9-22E3-44DB-937B-E0968F646ED9}" type="datetimeFigureOut">
              <a:rPr lang="en-US" smtClean="0"/>
              <a:t>10/25/2022</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6DE6E4C-9EFA-43D4-A466-27E605DE36D5}" type="slidenum">
              <a:rPr lang="en-US" smtClean="0"/>
              <a:t>‹#›</a:t>
            </a:fld>
            <a:endParaRPr lang="en-US"/>
          </a:p>
        </p:txBody>
      </p:sp>
    </p:spTree>
    <p:extLst>
      <p:ext uri="{BB962C8B-B14F-4D97-AF65-F5344CB8AC3E}">
        <p14:creationId xmlns:p14="http://schemas.microsoft.com/office/powerpoint/2010/main" val="2419288479"/>
      </p:ext>
    </p:extLst>
  </p:cSld>
  <p:clrMap bg1="lt1" tx1="dk1" bg2="lt2" tx2="dk2" accent1="accent1" accent2="accent2" accent3="accent3" accent4="accent4" accent5="accent5" accent6="accent6" hlink="hlink" folHlink="folHlink"/>
  <p:hf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3" Type="http://schemas.openxmlformats.org/officeDocument/2006/relationships/hyperlink" Target="https://docs.oracle.com/javafx/2/api/javafx/animation/PathTransition.html#duration" TargetMode="External"/><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3" Type="http://schemas.openxmlformats.org/officeDocument/2006/relationships/hyperlink" Target="https://docs.oracle.com/javafx/2/ui_controls/combo-box.htm#BABDBJBD" TargetMode="External"/><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06DE6E4C-9EFA-43D4-A466-27E605DE36D5}" type="slidenum">
              <a:rPr lang="en-US" smtClean="0"/>
              <a:t>1</a:t>
            </a:fld>
            <a:endParaRPr lang="en-US"/>
          </a:p>
        </p:txBody>
      </p:sp>
    </p:spTree>
    <p:extLst>
      <p:ext uri="{BB962C8B-B14F-4D97-AF65-F5344CB8AC3E}">
        <p14:creationId xmlns:p14="http://schemas.microsoft.com/office/powerpoint/2010/main" val="21536510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 JavaFX app window consists of several parts</a:t>
            </a:r>
            <a:r>
              <a:rPr lang="en-US" dirty="0"/>
              <a:t> </a:t>
            </a:r>
            <a:br>
              <a:rPr lang="en-US" dirty="0"/>
            </a:br>
            <a:endParaRPr lang="en-US" dirty="0"/>
          </a:p>
        </p:txBody>
      </p:sp>
      <p:sp>
        <p:nvSpPr>
          <p:cNvPr id="4" name="Slide Number Placeholder 3"/>
          <p:cNvSpPr>
            <a:spLocks noGrp="1"/>
          </p:cNvSpPr>
          <p:nvPr>
            <p:ph type="sldNum" sz="quarter" idx="10"/>
          </p:nvPr>
        </p:nvSpPr>
        <p:spPr/>
        <p:txBody>
          <a:bodyPr/>
          <a:lstStyle/>
          <a:p>
            <a:fld id="{06DE6E4C-9EFA-43D4-A466-27E605DE36D5}" type="slidenum">
              <a:rPr lang="en-US" smtClean="0"/>
              <a:t>10</a:t>
            </a:fld>
            <a:endParaRPr lang="en-US"/>
          </a:p>
        </p:txBody>
      </p:sp>
    </p:spTree>
    <p:extLst>
      <p:ext uri="{BB962C8B-B14F-4D97-AF65-F5344CB8AC3E}">
        <p14:creationId xmlns:p14="http://schemas.microsoft.com/office/powerpoint/2010/main" val="2755328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a:t>
            </a:r>
            <a:r>
              <a:rPr lang="en-US" sz="1200" b="1" i="0" kern="1200" dirty="0">
                <a:solidFill>
                  <a:schemeClr val="tx1"/>
                </a:solidFill>
                <a:effectLst/>
                <a:latin typeface="+mn-lt"/>
                <a:ea typeface="+mn-ea"/>
                <a:cs typeface="+mn-cs"/>
              </a:rPr>
              <a:t>launch </a:t>
            </a:r>
            <a:r>
              <a:rPr lang="en-US" sz="1200" b="0" i="0" kern="1200" dirty="0">
                <a:solidFill>
                  <a:schemeClr val="tx1"/>
                </a:solidFill>
                <a:effectLst/>
                <a:latin typeface="+mn-lt"/>
                <a:ea typeface="+mn-ea"/>
                <a:cs typeface="+mn-cs"/>
              </a:rPr>
              <a:t>method (line 25) is a static method defined in the </a:t>
            </a:r>
            <a:r>
              <a:rPr lang="en-US" sz="1200" b="1" i="0" kern="1200" dirty="0">
                <a:solidFill>
                  <a:schemeClr val="tx1"/>
                </a:solidFill>
                <a:effectLst/>
                <a:latin typeface="+mn-lt"/>
                <a:ea typeface="+mn-ea"/>
                <a:cs typeface="+mn-cs"/>
              </a:rPr>
              <a:t>Application </a:t>
            </a:r>
            <a:r>
              <a:rPr lang="en-US" sz="1200" b="0" i="0" kern="1200" dirty="0">
                <a:solidFill>
                  <a:schemeClr val="tx1"/>
                </a:solidFill>
                <a:effectLst/>
                <a:latin typeface="+mn-lt"/>
                <a:ea typeface="+mn-ea"/>
                <a:cs typeface="+mn-cs"/>
              </a:rPr>
              <a:t>class for</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launching a stand-alone JavaFX application.</a:t>
            </a:r>
            <a:r>
              <a:rPr lang="en-US" dirty="0"/>
              <a:t> </a:t>
            </a:r>
            <a:br>
              <a:rPr lang="en-US" dirty="0"/>
            </a:br>
            <a:endParaRPr lang="en-US" dirty="0"/>
          </a:p>
          <a:p>
            <a:endParaRPr lang="en-US" dirty="0"/>
          </a:p>
          <a:p>
            <a:r>
              <a:rPr lang="en-US" sz="1200" b="0" i="0" kern="1200" dirty="0">
                <a:solidFill>
                  <a:schemeClr val="tx1"/>
                </a:solidFill>
                <a:effectLst/>
                <a:latin typeface="+mn-lt"/>
                <a:ea typeface="+mn-ea"/>
                <a:cs typeface="+mn-cs"/>
              </a:rPr>
              <a:t>The </a:t>
            </a:r>
            <a:r>
              <a:rPr lang="en-US" sz="1200" b="1" i="0" kern="1200" dirty="0">
                <a:solidFill>
                  <a:schemeClr val="tx1"/>
                </a:solidFill>
                <a:effectLst/>
                <a:latin typeface="+mn-lt"/>
                <a:ea typeface="+mn-ea"/>
                <a:cs typeface="+mn-cs"/>
              </a:rPr>
              <a:t>launch </a:t>
            </a:r>
            <a:r>
              <a:rPr lang="en-US" sz="1200" b="0" i="0" kern="1200" dirty="0">
                <a:solidFill>
                  <a:schemeClr val="tx1"/>
                </a:solidFill>
                <a:effectLst/>
                <a:latin typeface="+mn-lt"/>
                <a:ea typeface="+mn-ea"/>
                <a:cs typeface="+mn-cs"/>
              </a:rPr>
              <a:t>method (line 25) is a static method defined in the </a:t>
            </a:r>
            <a:r>
              <a:rPr lang="en-US" sz="1200" b="1" i="0" kern="1200" dirty="0">
                <a:solidFill>
                  <a:schemeClr val="tx1"/>
                </a:solidFill>
                <a:effectLst/>
                <a:latin typeface="+mn-lt"/>
                <a:ea typeface="+mn-ea"/>
                <a:cs typeface="+mn-cs"/>
              </a:rPr>
              <a:t>Application </a:t>
            </a:r>
            <a:r>
              <a:rPr lang="en-US" sz="1200" b="0" i="0" kern="1200" dirty="0">
                <a:solidFill>
                  <a:schemeClr val="tx1"/>
                </a:solidFill>
                <a:effectLst/>
                <a:latin typeface="+mn-lt"/>
                <a:ea typeface="+mn-ea"/>
                <a:cs typeface="+mn-cs"/>
              </a:rPr>
              <a:t>class for</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launching a stand-alone JavaFX application.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a:t>
            </a:r>
            <a:r>
              <a:rPr lang="en-US" sz="1200" b="1" i="0" kern="1200" dirty="0">
                <a:solidFill>
                  <a:schemeClr val="tx1"/>
                </a:solidFill>
                <a:effectLst/>
                <a:latin typeface="+mn-lt"/>
                <a:ea typeface="+mn-ea"/>
                <a:cs typeface="+mn-cs"/>
              </a:rPr>
              <a:t>main </a:t>
            </a:r>
            <a:r>
              <a:rPr lang="en-US" sz="1200" b="0" i="0" kern="1200" dirty="0">
                <a:solidFill>
                  <a:schemeClr val="tx1"/>
                </a:solidFill>
                <a:effectLst/>
                <a:latin typeface="+mn-lt"/>
                <a:ea typeface="+mn-ea"/>
                <a:cs typeface="+mn-cs"/>
              </a:rPr>
              <a:t>method (lines 24–25) is not needed if you run the program from the command line. </a:t>
            </a:r>
          </a:p>
          <a:p>
            <a:r>
              <a:rPr lang="en-US" sz="1200" b="0" i="0" kern="1200" dirty="0">
                <a:solidFill>
                  <a:schemeClr val="tx1"/>
                </a:solidFill>
                <a:effectLst/>
                <a:latin typeface="+mn-lt"/>
                <a:ea typeface="+mn-ea"/>
                <a:cs typeface="+mn-cs"/>
              </a:rPr>
              <a:t>It may be needed to launch a JavaFX program from an IDE with a limited JavaFX support.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When you run a JavaFX application without a main method, JVM automatically invokes the </a:t>
            </a:r>
            <a:r>
              <a:rPr lang="en-US" sz="1200" b="1" i="0" kern="1200" dirty="0">
                <a:solidFill>
                  <a:schemeClr val="tx1"/>
                </a:solidFill>
                <a:effectLst/>
                <a:latin typeface="+mn-lt"/>
                <a:ea typeface="+mn-ea"/>
                <a:cs typeface="+mn-cs"/>
              </a:rPr>
              <a:t>launch </a:t>
            </a:r>
            <a:r>
              <a:rPr lang="en-US" sz="1200" b="0" i="0" kern="1200" dirty="0">
                <a:solidFill>
                  <a:schemeClr val="tx1"/>
                </a:solidFill>
                <a:effectLst/>
                <a:latin typeface="+mn-lt"/>
                <a:ea typeface="+mn-ea"/>
                <a:cs typeface="+mn-cs"/>
              </a:rPr>
              <a:t>method to run the application.</a:t>
            </a:r>
            <a:r>
              <a:rPr lang="en-US" dirty="0"/>
              <a:t> </a:t>
            </a:r>
          </a:p>
          <a:p>
            <a:endParaRPr lang="en-US" sz="1200" b="1" i="0" kern="1200" dirty="0">
              <a:solidFill>
                <a:schemeClr val="tx1"/>
              </a:solidFill>
              <a:effectLst/>
              <a:latin typeface="+mn-lt"/>
              <a:ea typeface="+mn-ea"/>
              <a:cs typeface="+mn-cs"/>
            </a:endParaRPr>
          </a:p>
          <a:p>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06DE6E4C-9EFA-43D4-A466-27E605DE36D5}" type="slidenum">
              <a:rPr lang="en-US" smtClean="0"/>
              <a:t>11</a:t>
            </a:fld>
            <a:endParaRPr lang="en-US"/>
          </a:p>
        </p:txBody>
      </p:sp>
    </p:spTree>
    <p:extLst>
      <p:ext uri="{BB962C8B-B14F-4D97-AF65-F5344CB8AC3E}">
        <p14:creationId xmlns:p14="http://schemas.microsoft.com/office/powerpoint/2010/main" val="39213302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 </a:t>
            </a:r>
            <a:r>
              <a:rPr lang="en-US" sz="1200" b="0" i="1" kern="1200" dirty="0">
                <a:solidFill>
                  <a:schemeClr val="tx1"/>
                </a:solidFill>
                <a:effectLst/>
                <a:latin typeface="+mn-lt"/>
                <a:ea typeface="+mn-ea"/>
                <a:cs typeface="+mn-cs"/>
              </a:rPr>
              <a:t>shape</a:t>
            </a:r>
            <a:br>
              <a:rPr lang="en-US" sz="1200" b="0" i="1"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refers to a text, line, circle, ellipse, rectangle, arc, polygon, polyline, and so on.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 </a:t>
            </a:r>
            <a:r>
              <a:rPr lang="en-US" sz="1200" b="0" i="1" kern="1200" dirty="0">
                <a:solidFill>
                  <a:schemeClr val="tx1"/>
                </a:solidFill>
                <a:effectLst/>
                <a:latin typeface="+mn-lt"/>
                <a:ea typeface="+mn-ea"/>
                <a:cs typeface="+mn-cs"/>
              </a:rPr>
              <a:t>UI control </a:t>
            </a:r>
            <a:r>
              <a:rPr lang="en-US" sz="1200" b="0" i="0" kern="1200" dirty="0">
                <a:solidFill>
                  <a:schemeClr val="tx1"/>
                </a:solidFill>
                <a:effectLst/>
                <a:latin typeface="+mn-lt"/>
                <a:ea typeface="+mn-ea"/>
                <a:cs typeface="+mn-cs"/>
              </a:rPr>
              <a:t>refers</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to a label, button, check box, radio button, text field, text area, and so on</a:t>
            </a:r>
            <a:r>
              <a:rPr lang="en-US" dirty="0"/>
              <a:t> </a:t>
            </a:r>
            <a:br>
              <a:rPr lang="en-US" dirty="0"/>
            </a:br>
            <a:endParaRPr lang="en-US" dirty="0"/>
          </a:p>
        </p:txBody>
      </p:sp>
      <p:sp>
        <p:nvSpPr>
          <p:cNvPr id="4" name="Slide Number Placeholder 3"/>
          <p:cNvSpPr>
            <a:spLocks noGrp="1"/>
          </p:cNvSpPr>
          <p:nvPr>
            <p:ph type="sldNum" sz="quarter" idx="10"/>
          </p:nvPr>
        </p:nvSpPr>
        <p:spPr/>
        <p:txBody>
          <a:bodyPr/>
          <a:lstStyle/>
          <a:p>
            <a:fld id="{06DE6E4C-9EFA-43D4-A466-27E605DE36D5}" type="slidenum">
              <a:rPr lang="en-US" smtClean="0"/>
              <a:t>12</a:t>
            </a:fld>
            <a:endParaRPr lang="en-US"/>
          </a:p>
        </p:txBody>
      </p:sp>
    </p:spTree>
    <p:extLst>
      <p:ext uri="{BB962C8B-B14F-4D97-AF65-F5344CB8AC3E}">
        <p14:creationId xmlns:p14="http://schemas.microsoft.com/office/powerpoint/2010/main" val="13276871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program creates a </a:t>
            </a:r>
            <a:r>
              <a:rPr lang="en-US" sz="1200" b="1" i="0" kern="1200" dirty="0">
                <a:solidFill>
                  <a:schemeClr val="tx1"/>
                </a:solidFill>
                <a:effectLst/>
                <a:latin typeface="+mn-lt"/>
                <a:ea typeface="+mn-ea"/>
                <a:cs typeface="+mn-cs"/>
              </a:rPr>
              <a:t>Circle </a:t>
            </a:r>
            <a:r>
              <a:rPr lang="en-US" sz="1200" b="0" i="0" kern="1200" dirty="0">
                <a:solidFill>
                  <a:schemeClr val="tx1"/>
                </a:solidFill>
                <a:effectLst/>
                <a:latin typeface="+mn-lt"/>
                <a:ea typeface="+mn-ea"/>
                <a:cs typeface="+mn-cs"/>
              </a:rPr>
              <a:t>(line 12) and sets its center at (100, 100) (lines 13 and 14),</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which is also the center for the scene, since the scene is created with the width and height of</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200 (line 24). The radius of the circle is set to 50 (line 15). Note the measurement units for</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graphics in Java are all in </a:t>
            </a:r>
            <a:r>
              <a:rPr lang="en-US" sz="1200" b="0" i="1" kern="1200" dirty="0">
                <a:solidFill>
                  <a:schemeClr val="tx1"/>
                </a:solidFill>
                <a:effectLst/>
                <a:latin typeface="+mn-lt"/>
                <a:ea typeface="+mn-ea"/>
                <a:cs typeface="+mn-cs"/>
              </a:rPr>
              <a:t>pixels</a:t>
            </a:r>
            <a:r>
              <a:rPr lang="en-US" sz="1200" b="0" i="0" kern="1200" dirty="0">
                <a:solidFill>
                  <a:schemeClr val="tx1"/>
                </a:solidFill>
                <a:effectLst/>
                <a:latin typeface="+mn-lt"/>
                <a:ea typeface="+mn-ea"/>
                <a:cs typeface="+mn-cs"/>
              </a:rPr>
              <a:t>.</a:t>
            </a:r>
            <a:r>
              <a:rPr lang="en-US" dirty="0"/>
              <a:t> </a:t>
            </a:r>
            <a:br>
              <a:rPr lang="en-US" dirty="0"/>
            </a:br>
            <a:endParaRPr lang="en-US" dirty="0"/>
          </a:p>
          <a:p>
            <a:r>
              <a:rPr lang="en-US" sz="1200" b="0" i="0" kern="1200" dirty="0">
                <a:solidFill>
                  <a:schemeClr val="tx1"/>
                </a:solidFill>
                <a:effectLst/>
                <a:latin typeface="+mn-lt"/>
                <a:ea typeface="+mn-ea"/>
                <a:cs typeface="+mn-cs"/>
              </a:rPr>
              <a:t>The stroke color (i.e., the color to draw the circle) is set to black (line 16). The fill color</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(i.e., the color to fill the circle) is set to white (line 17). You may set the color to </a:t>
            </a:r>
            <a:r>
              <a:rPr lang="en-US" sz="1200" b="1" i="0" kern="1200" dirty="0">
                <a:solidFill>
                  <a:schemeClr val="tx1"/>
                </a:solidFill>
                <a:effectLst/>
                <a:latin typeface="+mn-lt"/>
                <a:ea typeface="+mn-ea"/>
                <a:cs typeface="+mn-cs"/>
              </a:rPr>
              <a:t>null </a:t>
            </a:r>
            <a:r>
              <a:rPr lang="en-US" sz="1200" b="0" i="0" kern="1200" dirty="0">
                <a:solidFill>
                  <a:schemeClr val="tx1"/>
                </a:solidFill>
                <a:effectLst/>
                <a:latin typeface="+mn-lt"/>
                <a:ea typeface="+mn-ea"/>
                <a:cs typeface="+mn-cs"/>
              </a:rPr>
              <a:t>to</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specify that no color is set.</a:t>
            </a:r>
            <a:r>
              <a:rPr lang="en-US" dirty="0"/>
              <a:t> </a:t>
            </a:r>
            <a:br>
              <a:rPr lang="en-US" dirty="0"/>
            </a:br>
            <a:endParaRPr lang="en-US" dirty="0"/>
          </a:p>
        </p:txBody>
      </p:sp>
      <p:sp>
        <p:nvSpPr>
          <p:cNvPr id="4" name="Slide Number Placeholder 3"/>
          <p:cNvSpPr>
            <a:spLocks noGrp="1"/>
          </p:cNvSpPr>
          <p:nvPr>
            <p:ph type="sldNum" sz="quarter" idx="10"/>
          </p:nvPr>
        </p:nvSpPr>
        <p:spPr/>
        <p:txBody>
          <a:bodyPr/>
          <a:lstStyle/>
          <a:p>
            <a:fld id="{06DE6E4C-9EFA-43D4-A466-27E605DE36D5}" type="slidenum">
              <a:rPr lang="en-US" smtClean="0"/>
              <a:t>13</a:t>
            </a:fld>
            <a:endParaRPr lang="en-US"/>
          </a:p>
        </p:txBody>
      </p:sp>
    </p:spTree>
    <p:extLst>
      <p:ext uri="{BB962C8B-B14F-4D97-AF65-F5344CB8AC3E}">
        <p14:creationId xmlns:p14="http://schemas.microsoft.com/office/powerpoint/2010/main" val="18126202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06DE6E4C-9EFA-43D4-A466-27E605DE36D5}" type="slidenum">
              <a:rPr lang="en-US" smtClean="0"/>
              <a:t>14</a:t>
            </a:fld>
            <a:endParaRPr lang="en-US"/>
          </a:p>
        </p:txBody>
      </p:sp>
    </p:spTree>
    <p:extLst>
      <p:ext uri="{BB962C8B-B14F-4D97-AF65-F5344CB8AC3E}">
        <p14:creationId xmlns:p14="http://schemas.microsoft.com/office/powerpoint/2010/main" val="31552539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06DE6E4C-9EFA-43D4-A466-27E605DE36D5}" type="slidenum">
              <a:rPr lang="en-US" smtClean="0"/>
              <a:t>15</a:t>
            </a:fld>
            <a:endParaRPr lang="en-US"/>
          </a:p>
        </p:txBody>
      </p:sp>
    </p:spTree>
    <p:extLst>
      <p:ext uri="{BB962C8B-B14F-4D97-AF65-F5344CB8AC3E}">
        <p14:creationId xmlns:p14="http://schemas.microsoft.com/office/powerpoint/2010/main" val="27343228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06DE6E4C-9EFA-43D4-A466-27E605DE36D5}" type="slidenum">
              <a:rPr lang="en-US" smtClean="0"/>
              <a:t>16</a:t>
            </a:fld>
            <a:endParaRPr lang="en-US"/>
          </a:p>
        </p:txBody>
      </p:sp>
    </p:spTree>
    <p:extLst>
      <p:ext uri="{BB962C8B-B14F-4D97-AF65-F5344CB8AC3E}">
        <p14:creationId xmlns:p14="http://schemas.microsoft.com/office/powerpoint/2010/main" val="10200577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06DE6E4C-9EFA-43D4-A466-27E605DE36D5}" type="slidenum">
              <a:rPr lang="en-US" smtClean="0"/>
              <a:t>17</a:t>
            </a:fld>
            <a:endParaRPr lang="en-US"/>
          </a:p>
        </p:txBody>
      </p:sp>
    </p:spTree>
    <p:extLst>
      <p:ext uri="{BB962C8B-B14F-4D97-AF65-F5344CB8AC3E}">
        <p14:creationId xmlns:p14="http://schemas.microsoft.com/office/powerpoint/2010/main" val="38020031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06DE6E4C-9EFA-43D4-A466-27E605DE36D5}" type="slidenum">
              <a:rPr lang="en-US" smtClean="0"/>
              <a:t>18</a:t>
            </a:fld>
            <a:endParaRPr lang="en-US"/>
          </a:p>
        </p:txBody>
      </p:sp>
    </p:spTree>
    <p:extLst>
      <p:ext uri="{BB962C8B-B14F-4D97-AF65-F5344CB8AC3E}">
        <p14:creationId xmlns:p14="http://schemas.microsoft.com/office/powerpoint/2010/main" val="1601231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06DE6E4C-9EFA-43D4-A466-27E605DE36D5}" type="slidenum">
              <a:rPr lang="en-US" smtClean="0"/>
              <a:t>19</a:t>
            </a:fld>
            <a:endParaRPr lang="en-US"/>
          </a:p>
        </p:txBody>
      </p:sp>
    </p:spTree>
    <p:extLst>
      <p:ext uri="{BB962C8B-B14F-4D97-AF65-F5344CB8AC3E}">
        <p14:creationId xmlns:p14="http://schemas.microsoft.com/office/powerpoint/2010/main" val="5379043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06DE6E4C-9EFA-43D4-A466-27E605DE36D5}" type="slidenum">
              <a:rPr lang="en-US" smtClean="0"/>
              <a:t>2</a:t>
            </a:fld>
            <a:endParaRPr lang="en-US"/>
          </a:p>
        </p:txBody>
      </p:sp>
    </p:spTree>
    <p:extLst>
      <p:ext uri="{BB962C8B-B14F-4D97-AF65-F5344CB8AC3E}">
        <p14:creationId xmlns:p14="http://schemas.microsoft.com/office/powerpoint/2010/main" val="392790604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06DE6E4C-9EFA-43D4-A466-27E605DE36D5}" type="slidenum">
              <a:rPr lang="en-US" smtClean="0"/>
              <a:t>20</a:t>
            </a:fld>
            <a:endParaRPr lang="en-US"/>
          </a:p>
        </p:txBody>
      </p:sp>
    </p:spTree>
    <p:extLst>
      <p:ext uri="{BB962C8B-B14F-4D97-AF65-F5344CB8AC3E}">
        <p14:creationId xmlns:p14="http://schemas.microsoft.com/office/powerpoint/2010/main" val="111003797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06DE6E4C-9EFA-43D4-A466-27E605DE36D5}" type="slidenum">
              <a:rPr lang="en-US" smtClean="0"/>
              <a:t>21</a:t>
            </a:fld>
            <a:endParaRPr lang="en-US"/>
          </a:p>
        </p:txBody>
      </p:sp>
    </p:spTree>
    <p:extLst>
      <p:ext uri="{BB962C8B-B14F-4D97-AF65-F5344CB8AC3E}">
        <p14:creationId xmlns:p14="http://schemas.microsoft.com/office/powerpoint/2010/main" val="135734467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06DE6E4C-9EFA-43D4-A466-27E605DE36D5}" type="slidenum">
              <a:rPr lang="en-US" smtClean="0"/>
              <a:t>22</a:t>
            </a:fld>
            <a:endParaRPr lang="en-US"/>
          </a:p>
        </p:txBody>
      </p:sp>
    </p:spTree>
    <p:extLst>
      <p:ext uri="{BB962C8B-B14F-4D97-AF65-F5344CB8AC3E}">
        <p14:creationId xmlns:p14="http://schemas.microsoft.com/office/powerpoint/2010/main" val="415483381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06DE6E4C-9EFA-43D4-A466-27E605DE36D5}" type="slidenum">
              <a:rPr lang="en-US" smtClean="0"/>
              <a:t>23</a:t>
            </a:fld>
            <a:endParaRPr lang="en-US"/>
          </a:p>
        </p:txBody>
      </p:sp>
    </p:spTree>
    <p:extLst>
      <p:ext uri="{BB962C8B-B14F-4D97-AF65-F5344CB8AC3E}">
        <p14:creationId xmlns:p14="http://schemas.microsoft.com/office/powerpoint/2010/main" val="10968236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06DE6E4C-9EFA-43D4-A466-27E605DE36D5}" type="slidenum">
              <a:rPr lang="en-US" smtClean="0"/>
              <a:t>24</a:t>
            </a:fld>
            <a:endParaRPr lang="en-US"/>
          </a:p>
        </p:txBody>
      </p:sp>
    </p:spTree>
    <p:extLst>
      <p:ext uri="{BB962C8B-B14F-4D97-AF65-F5344CB8AC3E}">
        <p14:creationId xmlns:p14="http://schemas.microsoft.com/office/powerpoint/2010/main" val="101345682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06DE6E4C-9EFA-43D4-A466-27E605DE36D5}" type="slidenum">
              <a:rPr lang="en-US" smtClean="0"/>
              <a:t>25</a:t>
            </a:fld>
            <a:endParaRPr lang="en-US"/>
          </a:p>
        </p:txBody>
      </p:sp>
    </p:spTree>
    <p:extLst>
      <p:ext uri="{BB962C8B-B14F-4D97-AF65-F5344CB8AC3E}">
        <p14:creationId xmlns:p14="http://schemas.microsoft.com/office/powerpoint/2010/main" val="188281438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06DE6E4C-9EFA-43D4-A466-27E605DE36D5}" type="slidenum">
              <a:rPr lang="en-US" smtClean="0"/>
              <a:t>26</a:t>
            </a:fld>
            <a:endParaRPr lang="en-US"/>
          </a:p>
        </p:txBody>
      </p:sp>
    </p:spTree>
    <p:extLst>
      <p:ext uri="{BB962C8B-B14F-4D97-AF65-F5344CB8AC3E}">
        <p14:creationId xmlns:p14="http://schemas.microsoft.com/office/powerpoint/2010/main" val="325139830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06DE6E4C-9EFA-43D4-A466-27E605DE36D5}" type="slidenum">
              <a:rPr lang="en-US" smtClean="0"/>
              <a:t>27</a:t>
            </a:fld>
            <a:endParaRPr lang="en-US"/>
          </a:p>
        </p:txBody>
      </p:sp>
    </p:spTree>
    <p:extLst>
      <p:ext uri="{BB962C8B-B14F-4D97-AF65-F5344CB8AC3E}">
        <p14:creationId xmlns:p14="http://schemas.microsoft.com/office/powerpoint/2010/main" val="49434019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06DE6E4C-9EFA-43D4-A466-27E605DE36D5}" type="slidenum">
              <a:rPr lang="en-US" smtClean="0"/>
              <a:t>28</a:t>
            </a:fld>
            <a:endParaRPr lang="en-US"/>
          </a:p>
        </p:txBody>
      </p:sp>
    </p:spTree>
    <p:extLst>
      <p:ext uri="{BB962C8B-B14F-4D97-AF65-F5344CB8AC3E}">
        <p14:creationId xmlns:p14="http://schemas.microsoft.com/office/powerpoint/2010/main" val="10730908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06DE6E4C-9EFA-43D4-A466-27E605DE36D5}" type="slidenum">
              <a:rPr lang="en-US" smtClean="0"/>
              <a:t>29</a:t>
            </a:fld>
            <a:endParaRPr lang="en-US"/>
          </a:p>
        </p:txBody>
      </p:sp>
    </p:spTree>
    <p:extLst>
      <p:ext uri="{BB962C8B-B14F-4D97-AF65-F5344CB8AC3E}">
        <p14:creationId xmlns:p14="http://schemas.microsoft.com/office/powerpoint/2010/main" val="28845824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1" kern="1200" dirty="0">
                <a:solidFill>
                  <a:schemeClr val="tx1"/>
                </a:solidFill>
                <a:effectLst/>
                <a:latin typeface="+mn-lt"/>
                <a:ea typeface="+mn-ea"/>
                <a:cs typeface="+mn-cs"/>
              </a:rPr>
              <a:t>Providing different apps with consistent, intuitive user interface components gives users a sense of familiarity with a new app, so that they can learn it more quickly and use it more</a:t>
            </a:r>
            <a:br>
              <a:rPr lang="en-US" sz="1200" b="0" i="1" kern="1200" dirty="0">
                <a:solidFill>
                  <a:schemeClr val="tx1"/>
                </a:solidFill>
                <a:effectLst/>
                <a:latin typeface="+mn-lt"/>
                <a:ea typeface="+mn-ea"/>
                <a:cs typeface="+mn-cs"/>
              </a:rPr>
            </a:br>
            <a:r>
              <a:rPr lang="en-US" sz="1200" b="0" i="1" kern="1200" dirty="0">
                <a:solidFill>
                  <a:schemeClr val="tx1"/>
                </a:solidFill>
                <a:effectLst/>
                <a:latin typeface="+mn-lt"/>
                <a:ea typeface="+mn-ea"/>
                <a:cs typeface="+mn-cs"/>
              </a:rPr>
              <a:t>productively.</a:t>
            </a:r>
            <a:r>
              <a:rPr lang="en-US" dirty="0"/>
              <a:t> </a:t>
            </a:r>
            <a:br>
              <a:rPr lang="en-US" dirty="0"/>
            </a:br>
            <a:endParaRPr lang="en-US" dirty="0"/>
          </a:p>
          <a:p>
            <a:endParaRPr lang="en-US" dirty="0"/>
          </a:p>
        </p:txBody>
      </p:sp>
      <p:sp>
        <p:nvSpPr>
          <p:cNvPr id="4" name="Slide Number Placeholder 3"/>
          <p:cNvSpPr>
            <a:spLocks noGrp="1"/>
          </p:cNvSpPr>
          <p:nvPr>
            <p:ph type="sldNum" sz="quarter" idx="10"/>
          </p:nvPr>
        </p:nvSpPr>
        <p:spPr/>
        <p:txBody>
          <a:bodyPr/>
          <a:lstStyle/>
          <a:p>
            <a:fld id="{06DE6E4C-9EFA-43D4-A466-27E605DE36D5}" type="slidenum">
              <a:rPr lang="en-US" smtClean="0"/>
              <a:t>3</a:t>
            </a:fld>
            <a:endParaRPr lang="en-US"/>
          </a:p>
        </p:txBody>
      </p:sp>
    </p:spTree>
    <p:extLst>
      <p:ext uri="{BB962C8B-B14F-4D97-AF65-F5344CB8AC3E}">
        <p14:creationId xmlns:p14="http://schemas.microsoft.com/office/powerpoint/2010/main" val="232779872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06DE6E4C-9EFA-43D4-A466-27E605DE36D5}" type="slidenum">
              <a:rPr lang="en-US" smtClean="0"/>
              <a:t>30</a:t>
            </a:fld>
            <a:endParaRPr lang="en-US"/>
          </a:p>
        </p:txBody>
      </p:sp>
    </p:spTree>
    <p:extLst>
      <p:ext uri="{BB962C8B-B14F-4D97-AF65-F5344CB8AC3E}">
        <p14:creationId xmlns:p14="http://schemas.microsoft.com/office/powerpoint/2010/main" val="179610492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object that fires the event is often a GUI component, such as a button.</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The button fires the event in response to being clicked.</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handler object performs some action in response to the event. </a:t>
            </a:r>
          </a:p>
          <a:p>
            <a:r>
              <a:rPr lang="en-US" sz="1200" b="0" i="0" kern="1200" dirty="0">
                <a:solidFill>
                  <a:schemeClr val="tx1"/>
                </a:solidFill>
                <a:effectLst/>
                <a:latin typeface="+mn-lt"/>
                <a:ea typeface="+mn-ea"/>
                <a:cs typeface="+mn-cs"/>
              </a:rPr>
              <a:t>For example, the handler might place a message</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on the screen in response to a particular button being clicked.</a:t>
            </a:r>
            <a:br>
              <a:rPr lang="en-US" dirty="0"/>
            </a:br>
            <a:endParaRPr lang="en-US" dirty="0"/>
          </a:p>
          <a:p>
            <a:r>
              <a:rPr lang="en-US" sz="1200" b="0" i="0" kern="1200" dirty="0">
                <a:solidFill>
                  <a:schemeClr val="tx1"/>
                </a:solidFill>
                <a:effectLst/>
                <a:latin typeface="+mn-lt"/>
                <a:ea typeface="+mn-ea"/>
                <a:cs typeface="+mn-cs"/>
              </a:rPr>
              <a:t>A given component may have any number of handlers, from zero to several handlers. </a:t>
            </a:r>
          </a:p>
          <a:p>
            <a:r>
              <a:rPr lang="en-US" sz="1200" b="0" i="0" kern="1200" dirty="0">
                <a:solidFill>
                  <a:schemeClr val="tx1"/>
                </a:solidFill>
                <a:effectLst/>
                <a:latin typeface="+mn-lt"/>
                <a:ea typeface="+mn-ea"/>
                <a:cs typeface="+mn-cs"/>
              </a:rPr>
              <a:t>Each handler might respond to a different kind of event, or multiple handlers might respond to the same events.</a:t>
            </a:r>
            <a:r>
              <a:rPr lang="en-US" dirty="0"/>
              <a:t> </a:t>
            </a:r>
            <a:br>
              <a:rPr lang="en-US" dirty="0"/>
            </a:b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event handler object performs some action in response to the event</a:t>
            </a:r>
            <a:br>
              <a:rPr lang="en-US" dirty="0"/>
            </a:br>
            <a:br>
              <a:rPr lang="en-US" dirty="0"/>
            </a:br>
            <a:r>
              <a:rPr lang="en-US" sz="1200" b="0" i="0" kern="1200" dirty="0">
                <a:solidFill>
                  <a:schemeClr val="tx1"/>
                </a:solidFill>
                <a:effectLst/>
                <a:latin typeface="+mn-lt"/>
                <a:ea typeface="+mn-ea"/>
                <a:cs typeface="+mn-cs"/>
              </a:rPr>
              <a:t>an event often represents some action such as clicking a mouse,</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dragging the mouse, pressing a key on the keyboard, clicking the close-window button</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on a window.</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 handler object has methods that specify what will happen when events of various kinds are received</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by the handler.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These methods that handle events are called </a:t>
            </a:r>
            <a:r>
              <a:rPr lang="en-US" sz="1200" b="1" i="0" kern="1200" dirty="0">
                <a:solidFill>
                  <a:schemeClr val="tx1"/>
                </a:solidFill>
                <a:effectLst/>
                <a:latin typeface="+mn-lt"/>
                <a:ea typeface="+mn-ea"/>
                <a:cs typeface="+mn-cs"/>
              </a:rPr>
              <a:t>event handlers</a:t>
            </a:r>
            <a:r>
              <a:rPr lang="en-US" sz="1200" b="0" i="0" kern="1200" dirty="0">
                <a:solidFill>
                  <a:schemeClr val="tx1"/>
                </a:solidFill>
                <a:effectLst/>
                <a:latin typeface="+mn-lt"/>
                <a:ea typeface="+mn-ea"/>
                <a:cs typeface="+mn-cs"/>
              </a:rPr>
              <a:t>. You the </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programmer will define (or redefine) these event-handler methods. The relationship</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between an event-firing object, such as a button, and its event-handling listener is</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shown diagrammatically</a:t>
            </a:r>
            <a:r>
              <a:rPr lang="en-US" dirty="0"/>
              <a:t> </a:t>
            </a:r>
            <a:br>
              <a:rPr lang="en-US" dirty="0"/>
            </a:br>
            <a:endParaRPr lang="en-US" dirty="0"/>
          </a:p>
        </p:txBody>
      </p:sp>
      <p:sp>
        <p:nvSpPr>
          <p:cNvPr id="4" name="Slide Number Placeholder 3"/>
          <p:cNvSpPr>
            <a:spLocks noGrp="1"/>
          </p:cNvSpPr>
          <p:nvPr>
            <p:ph type="sldNum" sz="quarter" idx="10"/>
          </p:nvPr>
        </p:nvSpPr>
        <p:spPr/>
        <p:txBody>
          <a:bodyPr/>
          <a:lstStyle/>
          <a:p>
            <a:fld id="{06DE6E4C-9EFA-43D4-A466-27E605DE36D5}" type="slidenum">
              <a:rPr lang="en-US" smtClean="0"/>
              <a:t>31</a:t>
            </a:fld>
            <a:endParaRPr lang="en-US"/>
          </a:p>
        </p:txBody>
      </p:sp>
    </p:spTree>
    <p:extLst>
      <p:ext uri="{BB962C8B-B14F-4D97-AF65-F5344CB8AC3E}">
        <p14:creationId xmlns:p14="http://schemas.microsoft.com/office/powerpoint/2010/main" val="328863541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subclasses of </a:t>
            </a:r>
            <a:r>
              <a:rPr lang="en-US" sz="1200" b="1" i="0" kern="1200" dirty="0" err="1">
                <a:solidFill>
                  <a:schemeClr val="tx1"/>
                </a:solidFill>
                <a:effectLst/>
                <a:latin typeface="+mn-lt"/>
                <a:ea typeface="+mn-ea"/>
                <a:cs typeface="+mn-cs"/>
              </a:rPr>
              <a:t>EventObject</a:t>
            </a:r>
            <a:r>
              <a:rPr lang="en-US" sz="1200" b="1" i="0"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deal with specific types of events, such as action</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events, window events, mouse events, and key events.</a:t>
            </a:r>
            <a:r>
              <a:rPr lang="en-US" dirty="0"/>
              <a:t> </a:t>
            </a:r>
            <a:br>
              <a:rPr lang="en-US" dirty="0"/>
            </a:br>
            <a:endParaRPr lang="en-US" dirty="0"/>
          </a:p>
        </p:txBody>
      </p:sp>
      <p:sp>
        <p:nvSpPr>
          <p:cNvPr id="4" name="Slide Number Placeholder 3"/>
          <p:cNvSpPr>
            <a:spLocks noGrp="1"/>
          </p:cNvSpPr>
          <p:nvPr>
            <p:ph type="sldNum" sz="quarter" idx="10"/>
          </p:nvPr>
        </p:nvSpPr>
        <p:spPr/>
        <p:txBody>
          <a:bodyPr/>
          <a:lstStyle/>
          <a:p>
            <a:fld id="{06DE6E4C-9EFA-43D4-A466-27E605DE36D5}" type="slidenum">
              <a:rPr lang="en-US" smtClean="0"/>
              <a:t>32</a:t>
            </a:fld>
            <a:endParaRPr lang="en-US"/>
          </a:p>
        </p:txBody>
      </p:sp>
    </p:spTree>
    <p:extLst>
      <p:ext uri="{BB962C8B-B14F-4D97-AF65-F5344CB8AC3E}">
        <p14:creationId xmlns:p14="http://schemas.microsoft.com/office/powerpoint/2010/main" val="374941828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For example, when clicking a button, the button creates and fires an </a:t>
            </a:r>
            <a:r>
              <a:rPr lang="en-US" sz="1200" b="1" i="0" kern="1200" dirty="0" err="1">
                <a:solidFill>
                  <a:schemeClr val="tx1"/>
                </a:solidFill>
                <a:effectLst/>
                <a:latin typeface="+mn-lt"/>
                <a:ea typeface="+mn-ea"/>
                <a:cs typeface="+mn-cs"/>
              </a:rPr>
              <a:t>ActionEvent</a:t>
            </a:r>
            <a:r>
              <a:rPr lang="en-US" sz="1200" b="0" i="0" kern="1200" dirty="0">
                <a:solidFill>
                  <a:schemeClr val="tx1"/>
                </a:solidFill>
                <a:effectLst/>
                <a:latin typeface="+mn-lt"/>
                <a:ea typeface="+mn-ea"/>
                <a:cs typeface="+mn-cs"/>
              </a:rPr>
              <a:t>, as indicated in the first line of this</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table. Here, the button is an event source object, and an </a:t>
            </a:r>
            <a:r>
              <a:rPr lang="en-US" sz="1200" b="1" i="0" kern="1200" dirty="0" err="1">
                <a:solidFill>
                  <a:schemeClr val="tx1"/>
                </a:solidFill>
                <a:effectLst/>
                <a:latin typeface="+mn-lt"/>
                <a:ea typeface="+mn-ea"/>
                <a:cs typeface="+mn-cs"/>
              </a:rPr>
              <a:t>ActionEvent</a:t>
            </a:r>
            <a:r>
              <a:rPr lang="en-US" sz="1200" b="1" i="0"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is the event object fired</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by the source object, as shown in Figure 15.3</a:t>
            </a:r>
            <a:r>
              <a:rPr lang="en-US" dirty="0"/>
              <a:t> </a:t>
            </a:r>
            <a:br>
              <a:rPr lang="en-US" dirty="0"/>
            </a:br>
            <a:endParaRPr lang="en-US" dirty="0"/>
          </a:p>
        </p:txBody>
      </p:sp>
      <p:sp>
        <p:nvSpPr>
          <p:cNvPr id="4" name="Slide Number Placeholder 3"/>
          <p:cNvSpPr>
            <a:spLocks noGrp="1"/>
          </p:cNvSpPr>
          <p:nvPr>
            <p:ph type="sldNum" sz="quarter" idx="10"/>
          </p:nvPr>
        </p:nvSpPr>
        <p:spPr/>
        <p:txBody>
          <a:bodyPr/>
          <a:lstStyle/>
          <a:p>
            <a:fld id="{06DE6E4C-9EFA-43D4-A466-27E605DE36D5}" type="slidenum">
              <a:rPr lang="en-US" smtClean="0"/>
              <a:t>33</a:t>
            </a:fld>
            <a:endParaRPr lang="en-US"/>
          </a:p>
        </p:txBody>
      </p:sp>
    </p:spTree>
    <p:extLst>
      <p:ext uri="{BB962C8B-B14F-4D97-AF65-F5344CB8AC3E}">
        <p14:creationId xmlns:p14="http://schemas.microsoft.com/office/powerpoint/2010/main" val="195713803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Two handler classes are defined in lines 32–44. Each handler class implements</a:t>
            </a:r>
            <a:br>
              <a:rPr lang="en-US" sz="1200" b="0" i="0" kern="1200" dirty="0">
                <a:solidFill>
                  <a:schemeClr val="tx1"/>
                </a:solidFill>
                <a:effectLst/>
                <a:latin typeface="+mn-lt"/>
                <a:ea typeface="+mn-ea"/>
                <a:cs typeface="+mn-cs"/>
              </a:rPr>
            </a:br>
            <a:r>
              <a:rPr lang="en-US" sz="1200" b="1" i="0" kern="1200" dirty="0" err="1">
                <a:solidFill>
                  <a:schemeClr val="tx1"/>
                </a:solidFill>
                <a:effectLst/>
                <a:latin typeface="+mn-lt"/>
                <a:ea typeface="+mn-ea"/>
                <a:cs typeface="+mn-cs"/>
              </a:rPr>
              <a:t>EventHandler</a:t>
            </a:r>
            <a:r>
              <a:rPr lang="en-US" sz="1200" b="1" i="0" kern="1200" dirty="0">
                <a:solidFill>
                  <a:schemeClr val="tx1"/>
                </a:solidFill>
                <a:effectLst/>
                <a:latin typeface="+mn-lt"/>
                <a:ea typeface="+mn-ea"/>
                <a:cs typeface="+mn-cs"/>
              </a:rPr>
              <a:t>&lt;</a:t>
            </a:r>
            <a:r>
              <a:rPr lang="en-US" sz="1200" b="1" i="0" kern="1200" dirty="0" err="1">
                <a:solidFill>
                  <a:schemeClr val="tx1"/>
                </a:solidFill>
                <a:effectLst/>
                <a:latin typeface="+mn-lt"/>
                <a:ea typeface="+mn-ea"/>
                <a:cs typeface="+mn-cs"/>
              </a:rPr>
              <a:t>ActionEvent</a:t>
            </a:r>
            <a:r>
              <a:rPr lang="en-US" sz="1200" b="1" i="0" kern="1200" dirty="0">
                <a:solidFill>
                  <a:schemeClr val="tx1"/>
                </a:solidFill>
                <a:effectLst/>
                <a:latin typeface="+mn-lt"/>
                <a:ea typeface="+mn-ea"/>
                <a:cs typeface="+mn-cs"/>
              </a:rPr>
              <a:t>&gt; </a:t>
            </a:r>
            <a:r>
              <a:rPr lang="en-US" sz="1200" b="0" i="0" kern="1200" dirty="0">
                <a:solidFill>
                  <a:schemeClr val="tx1"/>
                </a:solidFill>
                <a:effectLst/>
                <a:latin typeface="+mn-lt"/>
                <a:ea typeface="+mn-ea"/>
                <a:cs typeface="+mn-cs"/>
              </a:rPr>
              <a:t>to process </a:t>
            </a:r>
            <a:r>
              <a:rPr lang="en-US" sz="1200" b="1" i="0" kern="1200" dirty="0" err="1">
                <a:solidFill>
                  <a:schemeClr val="tx1"/>
                </a:solidFill>
                <a:effectLst/>
                <a:latin typeface="+mn-lt"/>
                <a:ea typeface="+mn-ea"/>
                <a:cs typeface="+mn-cs"/>
              </a:rPr>
              <a:t>ActionEvent</a:t>
            </a:r>
            <a:r>
              <a:rPr lang="en-US" sz="1200" b="0" i="0" kern="1200" dirty="0">
                <a:solidFill>
                  <a:schemeClr val="tx1"/>
                </a:solidFill>
                <a:effectLst/>
                <a:latin typeface="+mn-lt"/>
                <a:ea typeface="+mn-ea"/>
                <a:cs typeface="+mn-cs"/>
              </a:rPr>
              <a:t>.</a:t>
            </a:r>
            <a:r>
              <a:rPr lang="en-US" dirty="0"/>
              <a:t> </a:t>
            </a:r>
          </a:p>
          <a:p>
            <a:endParaRPr lang="en-US" dirty="0"/>
          </a:p>
          <a:p>
            <a:r>
              <a:rPr lang="en-US" sz="1200" b="0" i="0" kern="1200" dirty="0">
                <a:solidFill>
                  <a:schemeClr val="tx1"/>
                </a:solidFill>
                <a:effectLst/>
                <a:latin typeface="+mn-lt"/>
                <a:ea typeface="+mn-ea"/>
                <a:cs typeface="+mn-cs"/>
              </a:rPr>
              <a:t>The object </a:t>
            </a:r>
            <a:r>
              <a:rPr lang="en-US" sz="1200" b="1" i="0" kern="1200" dirty="0">
                <a:solidFill>
                  <a:schemeClr val="tx1"/>
                </a:solidFill>
                <a:effectLst/>
                <a:latin typeface="+mn-lt"/>
                <a:ea typeface="+mn-ea"/>
                <a:cs typeface="+mn-cs"/>
              </a:rPr>
              <a:t>handler1 </a:t>
            </a:r>
            <a:r>
              <a:rPr lang="en-US" sz="1200" b="0" i="0" kern="1200" dirty="0">
                <a:solidFill>
                  <a:schemeClr val="tx1"/>
                </a:solidFill>
                <a:effectLst/>
                <a:latin typeface="+mn-lt"/>
                <a:ea typeface="+mn-ea"/>
                <a:cs typeface="+mn-cs"/>
              </a:rPr>
              <a:t>is an instance of </a:t>
            </a:r>
            <a:r>
              <a:rPr lang="en-US" sz="1200" b="1" i="0" kern="1200" dirty="0" err="1">
                <a:solidFill>
                  <a:schemeClr val="tx1"/>
                </a:solidFill>
                <a:effectLst/>
                <a:latin typeface="+mn-lt"/>
                <a:ea typeface="+mn-ea"/>
                <a:cs typeface="+mn-cs"/>
              </a:rPr>
              <a:t>OKHandlerClass</a:t>
            </a:r>
            <a:r>
              <a:rPr lang="en-US" sz="1200" b="1" i="0"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(line 18), which is registered with the button </a:t>
            </a:r>
            <a:r>
              <a:rPr lang="en-US" sz="1200" b="1" i="0" kern="1200" dirty="0" err="1">
                <a:solidFill>
                  <a:schemeClr val="tx1"/>
                </a:solidFill>
                <a:effectLst/>
                <a:latin typeface="+mn-lt"/>
                <a:ea typeface="+mn-ea"/>
                <a:cs typeface="+mn-cs"/>
              </a:rPr>
              <a:t>btOK</a:t>
            </a:r>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 When the </a:t>
            </a:r>
            <a:r>
              <a:rPr lang="en-US" sz="1200" b="0" i="1" kern="1200" dirty="0">
                <a:solidFill>
                  <a:schemeClr val="tx1"/>
                </a:solidFill>
                <a:effectLst/>
                <a:latin typeface="+mn-lt"/>
                <a:ea typeface="+mn-ea"/>
                <a:cs typeface="+mn-cs"/>
              </a:rPr>
              <a:t>OK </a:t>
            </a:r>
            <a:r>
              <a:rPr lang="en-US" sz="1200" b="0" i="0" kern="1200" dirty="0">
                <a:solidFill>
                  <a:schemeClr val="tx1"/>
                </a:solidFill>
                <a:effectLst/>
                <a:latin typeface="+mn-lt"/>
                <a:ea typeface="+mn-ea"/>
                <a:cs typeface="+mn-cs"/>
              </a:rPr>
              <a:t>button is clicked, the </a:t>
            </a:r>
            <a:r>
              <a:rPr lang="en-US" sz="1200" b="1" i="0" kern="1200" dirty="0">
                <a:solidFill>
                  <a:schemeClr val="tx1"/>
                </a:solidFill>
                <a:effectLst/>
                <a:latin typeface="+mn-lt"/>
                <a:ea typeface="+mn-ea"/>
                <a:cs typeface="+mn-cs"/>
              </a:rPr>
              <a:t>handle(</a:t>
            </a:r>
            <a:r>
              <a:rPr lang="en-US" sz="1200" b="1" i="0" kern="1200" dirty="0" err="1">
                <a:solidFill>
                  <a:schemeClr val="tx1"/>
                </a:solidFill>
                <a:effectLst/>
                <a:latin typeface="+mn-lt"/>
                <a:ea typeface="+mn-ea"/>
                <a:cs typeface="+mn-cs"/>
              </a:rPr>
              <a:t>ActionEvent</a:t>
            </a:r>
            <a:r>
              <a:rPr lang="en-US" sz="1200" b="1" i="0"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method (line 34) in </a:t>
            </a:r>
            <a:r>
              <a:rPr lang="en-US" sz="1200" b="1" i="0" kern="1200" dirty="0" err="1">
                <a:solidFill>
                  <a:schemeClr val="tx1"/>
                </a:solidFill>
                <a:effectLst/>
                <a:latin typeface="+mn-lt"/>
                <a:ea typeface="+mn-ea"/>
                <a:cs typeface="+mn-cs"/>
              </a:rPr>
              <a:t>OKHandlerClass</a:t>
            </a:r>
            <a:r>
              <a:rPr lang="en-US" sz="1200" b="1" i="0"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is invoked to process the event</a:t>
            </a:r>
            <a:r>
              <a:rPr lang="en-US" dirty="0"/>
              <a:t> </a:t>
            </a:r>
            <a:br>
              <a:rPr lang="en-US" dirty="0"/>
            </a:br>
            <a:r>
              <a:rPr lang="en-US" dirty="0"/>
              <a:t> </a:t>
            </a:r>
            <a:br>
              <a:rPr lang="en-US" dirty="0"/>
            </a:br>
            <a:endParaRPr lang="en-US" dirty="0"/>
          </a:p>
        </p:txBody>
      </p:sp>
      <p:sp>
        <p:nvSpPr>
          <p:cNvPr id="4" name="Slide Number Placeholder 3"/>
          <p:cNvSpPr>
            <a:spLocks noGrp="1"/>
          </p:cNvSpPr>
          <p:nvPr>
            <p:ph type="sldNum" sz="quarter" idx="10"/>
          </p:nvPr>
        </p:nvSpPr>
        <p:spPr/>
        <p:txBody>
          <a:bodyPr/>
          <a:lstStyle/>
          <a:p>
            <a:fld id="{06DE6E4C-9EFA-43D4-A466-27E605DE36D5}" type="slidenum">
              <a:rPr lang="en-US" smtClean="0"/>
              <a:t>34</a:t>
            </a:fld>
            <a:endParaRPr lang="en-US"/>
          </a:p>
        </p:txBody>
      </p:sp>
    </p:spTree>
    <p:extLst>
      <p:ext uri="{BB962C8B-B14F-4D97-AF65-F5344CB8AC3E}">
        <p14:creationId xmlns:p14="http://schemas.microsoft.com/office/powerpoint/2010/main" val="106145138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Two handler classes are defined in lines 32–44. Each handler class implements</a:t>
            </a:r>
            <a:br>
              <a:rPr lang="en-US" sz="1200" b="0" i="0" kern="1200" dirty="0">
                <a:solidFill>
                  <a:schemeClr val="tx1"/>
                </a:solidFill>
                <a:effectLst/>
                <a:latin typeface="+mn-lt"/>
                <a:ea typeface="+mn-ea"/>
                <a:cs typeface="+mn-cs"/>
              </a:rPr>
            </a:br>
            <a:r>
              <a:rPr lang="en-US" sz="1200" b="1" i="0" kern="1200" dirty="0" err="1">
                <a:solidFill>
                  <a:schemeClr val="tx1"/>
                </a:solidFill>
                <a:effectLst/>
                <a:latin typeface="+mn-lt"/>
                <a:ea typeface="+mn-ea"/>
                <a:cs typeface="+mn-cs"/>
              </a:rPr>
              <a:t>EventHandler</a:t>
            </a:r>
            <a:r>
              <a:rPr lang="en-US" sz="1200" b="1" i="0" kern="1200" dirty="0">
                <a:solidFill>
                  <a:schemeClr val="tx1"/>
                </a:solidFill>
                <a:effectLst/>
                <a:latin typeface="+mn-lt"/>
                <a:ea typeface="+mn-ea"/>
                <a:cs typeface="+mn-cs"/>
              </a:rPr>
              <a:t>&lt;</a:t>
            </a:r>
            <a:r>
              <a:rPr lang="en-US" sz="1200" b="1" i="0" kern="1200" dirty="0" err="1">
                <a:solidFill>
                  <a:schemeClr val="tx1"/>
                </a:solidFill>
                <a:effectLst/>
                <a:latin typeface="+mn-lt"/>
                <a:ea typeface="+mn-ea"/>
                <a:cs typeface="+mn-cs"/>
              </a:rPr>
              <a:t>ActionEvent</a:t>
            </a:r>
            <a:r>
              <a:rPr lang="en-US" sz="1200" b="1" i="0" kern="1200" dirty="0">
                <a:solidFill>
                  <a:schemeClr val="tx1"/>
                </a:solidFill>
                <a:effectLst/>
                <a:latin typeface="+mn-lt"/>
                <a:ea typeface="+mn-ea"/>
                <a:cs typeface="+mn-cs"/>
              </a:rPr>
              <a:t>&gt; </a:t>
            </a:r>
            <a:r>
              <a:rPr lang="en-US" sz="1200" b="0" i="0" kern="1200" dirty="0">
                <a:solidFill>
                  <a:schemeClr val="tx1"/>
                </a:solidFill>
                <a:effectLst/>
                <a:latin typeface="+mn-lt"/>
                <a:ea typeface="+mn-ea"/>
                <a:cs typeface="+mn-cs"/>
              </a:rPr>
              <a:t>to process </a:t>
            </a:r>
            <a:r>
              <a:rPr lang="en-US" sz="1200" b="1" i="0" kern="1200" dirty="0" err="1">
                <a:solidFill>
                  <a:schemeClr val="tx1"/>
                </a:solidFill>
                <a:effectLst/>
                <a:latin typeface="+mn-lt"/>
                <a:ea typeface="+mn-ea"/>
                <a:cs typeface="+mn-cs"/>
              </a:rPr>
              <a:t>ActionEvent</a:t>
            </a:r>
            <a:r>
              <a:rPr lang="en-US" sz="1200" b="0" i="0" kern="1200" dirty="0">
                <a:solidFill>
                  <a:schemeClr val="tx1"/>
                </a:solidFill>
                <a:effectLst/>
                <a:latin typeface="+mn-lt"/>
                <a:ea typeface="+mn-ea"/>
                <a:cs typeface="+mn-cs"/>
              </a:rPr>
              <a:t>.</a:t>
            </a:r>
            <a:r>
              <a:rPr lang="en-US" dirty="0"/>
              <a:t> </a:t>
            </a:r>
          </a:p>
          <a:p>
            <a:endParaRPr lang="en-US" dirty="0"/>
          </a:p>
          <a:p>
            <a:r>
              <a:rPr lang="en-US" sz="1200" b="0" i="0" kern="1200" dirty="0">
                <a:solidFill>
                  <a:schemeClr val="tx1"/>
                </a:solidFill>
                <a:effectLst/>
                <a:latin typeface="+mn-lt"/>
                <a:ea typeface="+mn-ea"/>
                <a:cs typeface="+mn-cs"/>
              </a:rPr>
              <a:t>The object </a:t>
            </a:r>
            <a:r>
              <a:rPr lang="en-US" sz="1200" b="1" i="0" kern="1200" dirty="0">
                <a:solidFill>
                  <a:schemeClr val="tx1"/>
                </a:solidFill>
                <a:effectLst/>
                <a:latin typeface="+mn-lt"/>
                <a:ea typeface="+mn-ea"/>
                <a:cs typeface="+mn-cs"/>
              </a:rPr>
              <a:t>handler1 </a:t>
            </a:r>
            <a:r>
              <a:rPr lang="en-US" sz="1200" b="0" i="0" kern="1200" dirty="0">
                <a:solidFill>
                  <a:schemeClr val="tx1"/>
                </a:solidFill>
                <a:effectLst/>
                <a:latin typeface="+mn-lt"/>
                <a:ea typeface="+mn-ea"/>
                <a:cs typeface="+mn-cs"/>
              </a:rPr>
              <a:t>is an instance of </a:t>
            </a:r>
            <a:r>
              <a:rPr lang="en-US" sz="1200" b="1" i="0" kern="1200" dirty="0" err="1">
                <a:solidFill>
                  <a:schemeClr val="tx1"/>
                </a:solidFill>
                <a:effectLst/>
                <a:latin typeface="+mn-lt"/>
                <a:ea typeface="+mn-ea"/>
                <a:cs typeface="+mn-cs"/>
              </a:rPr>
              <a:t>OKHandlerClass</a:t>
            </a:r>
            <a:r>
              <a:rPr lang="en-US" sz="1200" b="1" i="0"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(line 18), which is registered with the button </a:t>
            </a:r>
            <a:r>
              <a:rPr lang="en-US" sz="1200" b="1" i="0" kern="1200" dirty="0" err="1">
                <a:solidFill>
                  <a:schemeClr val="tx1"/>
                </a:solidFill>
                <a:effectLst/>
                <a:latin typeface="+mn-lt"/>
                <a:ea typeface="+mn-ea"/>
                <a:cs typeface="+mn-cs"/>
              </a:rPr>
              <a:t>btOK</a:t>
            </a:r>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 When the </a:t>
            </a:r>
            <a:r>
              <a:rPr lang="en-US" sz="1200" b="0" i="1" kern="1200" dirty="0">
                <a:solidFill>
                  <a:schemeClr val="tx1"/>
                </a:solidFill>
                <a:effectLst/>
                <a:latin typeface="+mn-lt"/>
                <a:ea typeface="+mn-ea"/>
                <a:cs typeface="+mn-cs"/>
              </a:rPr>
              <a:t>OK </a:t>
            </a:r>
            <a:r>
              <a:rPr lang="en-US" sz="1200" b="0" i="0" kern="1200" dirty="0">
                <a:solidFill>
                  <a:schemeClr val="tx1"/>
                </a:solidFill>
                <a:effectLst/>
                <a:latin typeface="+mn-lt"/>
                <a:ea typeface="+mn-ea"/>
                <a:cs typeface="+mn-cs"/>
              </a:rPr>
              <a:t>button is clicked, the </a:t>
            </a:r>
            <a:r>
              <a:rPr lang="en-US" sz="1200" b="1" i="0" kern="1200" dirty="0">
                <a:solidFill>
                  <a:schemeClr val="tx1"/>
                </a:solidFill>
                <a:effectLst/>
                <a:latin typeface="+mn-lt"/>
                <a:ea typeface="+mn-ea"/>
                <a:cs typeface="+mn-cs"/>
              </a:rPr>
              <a:t>handle(</a:t>
            </a:r>
            <a:r>
              <a:rPr lang="en-US" sz="1200" b="1" i="0" kern="1200" dirty="0" err="1">
                <a:solidFill>
                  <a:schemeClr val="tx1"/>
                </a:solidFill>
                <a:effectLst/>
                <a:latin typeface="+mn-lt"/>
                <a:ea typeface="+mn-ea"/>
                <a:cs typeface="+mn-cs"/>
              </a:rPr>
              <a:t>ActionEvent</a:t>
            </a:r>
            <a:r>
              <a:rPr lang="en-US" sz="1200" b="1" i="0"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method (line 34) in </a:t>
            </a:r>
            <a:r>
              <a:rPr lang="en-US" sz="1200" b="1" i="0" kern="1200" dirty="0" err="1">
                <a:solidFill>
                  <a:schemeClr val="tx1"/>
                </a:solidFill>
                <a:effectLst/>
                <a:latin typeface="+mn-lt"/>
                <a:ea typeface="+mn-ea"/>
                <a:cs typeface="+mn-cs"/>
              </a:rPr>
              <a:t>OKHandlerClass</a:t>
            </a:r>
            <a:r>
              <a:rPr lang="en-US" sz="1200" b="1" i="0"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is invoked to process the event</a:t>
            </a:r>
            <a:r>
              <a:rPr lang="en-US" dirty="0"/>
              <a:t> </a:t>
            </a:r>
            <a:br>
              <a:rPr lang="en-US" dirty="0"/>
            </a:br>
            <a:r>
              <a:rPr lang="en-US" dirty="0"/>
              <a:t> </a:t>
            </a:r>
            <a:br>
              <a:rPr lang="en-US" dirty="0"/>
            </a:br>
            <a:endParaRPr lang="en-US" dirty="0"/>
          </a:p>
        </p:txBody>
      </p:sp>
      <p:sp>
        <p:nvSpPr>
          <p:cNvPr id="4" name="Slide Number Placeholder 3"/>
          <p:cNvSpPr>
            <a:spLocks noGrp="1"/>
          </p:cNvSpPr>
          <p:nvPr>
            <p:ph type="sldNum" sz="quarter" idx="10"/>
          </p:nvPr>
        </p:nvSpPr>
        <p:spPr/>
        <p:txBody>
          <a:bodyPr/>
          <a:lstStyle/>
          <a:p>
            <a:fld id="{06DE6E4C-9EFA-43D4-A466-27E605DE36D5}" type="slidenum">
              <a:rPr lang="en-US" smtClean="0"/>
              <a:t>35</a:t>
            </a:fld>
            <a:endParaRPr lang="en-US"/>
          </a:p>
        </p:txBody>
      </p:sp>
    </p:spTree>
    <p:extLst>
      <p:ext uri="{BB962C8B-B14F-4D97-AF65-F5344CB8AC3E}">
        <p14:creationId xmlns:p14="http://schemas.microsoft.com/office/powerpoint/2010/main" val="309123159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06DE6E4C-9EFA-43D4-A466-27E605DE36D5}" type="slidenum">
              <a:rPr lang="en-US" smtClean="0"/>
              <a:t>36</a:t>
            </a:fld>
            <a:endParaRPr lang="en-US"/>
          </a:p>
        </p:txBody>
      </p:sp>
    </p:spTree>
    <p:extLst>
      <p:ext uri="{BB962C8B-B14F-4D97-AF65-F5344CB8AC3E}">
        <p14:creationId xmlns:p14="http://schemas.microsoft.com/office/powerpoint/2010/main" val="24305099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06DE6E4C-9EFA-43D4-A466-27E605DE36D5}" type="slidenum">
              <a:rPr lang="en-US" smtClean="0"/>
              <a:t>37</a:t>
            </a:fld>
            <a:endParaRPr lang="en-US"/>
          </a:p>
        </p:txBody>
      </p:sp>
    </p:spTree>
    <p:extLst>
      <p:ext uri="{BB962C8B-B14F-4D97-AF65-F5344CB8AC3E}">
        <p14:creationId xmlns:p14="http://schemas.microsoft.com/office/powerpoint/2010/main" val="408666585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06DE6E4C-9EFA-43D4-A466-27E605DE36D5}" type="slidenum">
              <a:rPr lang="en-US" smtClean="0"/>
              <a:t>38</a:t>
            </a:fld>
            <a:endParaRPr lang="en-US"/>
          </a:p>
        </p:txBody>
      </p:sp>
    </p:spTree>
    <p:extLst>
      <p:ext uri="{BB962C8B-B14F-4D97-AF65-F5344CB8AC3E}">
        <p14:creationId xmlns:p14="http://schemas.microsoft.com/office/powerpoint/2010/main" val="83284658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06DE6E4C-9EFA-43D4-A466-27E605DE36D5}" type="slidenum">
              <a:rPr lang="en-US" smtClean="0"/>
              <a:t>39</a:t>
            </a:fld>
            <a:endParaRPr lang="en-US"/>
          </a:p>
        </p:txBody>
      </p:sp>
    </p:spTree>
    <p:extLst>
      <p:ext uri="{BB962C8B-B14F-4D97-AF65-F5344CB8AC3E}">
        <p14:creationId xmlns:p14="http://schemas.microsoft.com/office/powerpoint/2010/main" val="599452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Java’s original GUI library was the Abstract Window Toolkit</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(AWT).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Swing was added to the platform in Java SE 1.2. Until</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recently, Swing was the primary Java GUI technology. Swing</a:t>
            </a:r>
            <a:br>
              <a:rPr lang="en-US" dirty="0"/>
            </a:br>
            <a:r>
              <a:rPr lang="en-US" sz="1200" b="0" i="0" kern="1200" dirty="0">
                <a:solidFill>
                  <a:schemeClr val="tx1"/>
                </a:solidFill>
                <a:effectLst/>
                <a:latin typeface="+mn-lt"/>
                <a:ea typeface="+mn-ea"/>
                <a:cs typeface="+mn-cs"/>
              </a:rPr>
              <a:t>will remain part of Java and is still widely used</a:t>
            </a:r>
            <a:r>
              <a:rPr lang="en-US" dirty="0"/>
              <a:t> </a:t>
            </a:r>
            <a:br>
              <a:rPr lang="en-US" dirty="0"/>
            </a:br>
            <a:endParaRPr lang="en-US" dirty="0"/>
          </a:p>
        </p:txBody>
      </p:sp>
      <p:sp>
        <p:nvSpPr>
          <p:cNvPr id="4" name="Slide Number Placeholder 3"/>
          <p:cNvSpPr>
            <a:spLocks noGrp="1"/>
          </p:cNvSpPr>
          <p:nvPr>
            <p:ph type="sldNum" sz="quarter" idx="10"/>
          </p:nvPr>
        </p:nvSpPr>
        <p:spPr/>
        <p:txBody>
          <a:bodyPr/>
          <a:lstStyle/>
          <a:p>
            <a:fld id="{06DE6E4C-9EFA-43D4-A466-27E605DE36D5}" type="slidenum">
              <a:rPr lang="en-US" smtClean="0"/>
              <a:t>4</a:t>
            </a:fld>
            <a:endParaRPr lang="en-US"/>
          </a:p>
        </p:txBody>
      </p:sp>
    </p:spTree>
    <p:extLst>
      <p:ext uri="{BB962C8B-B14F-4D97-AF65-F5344CB8AC3E}">
        <p14:creationId xmlns:p14="http://schemas.microsoft.com/office/powerpoint/2010/main" val="194814498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06DE6E4C-9EFA-43D4-A466-27E605DE36D5}" type="slidenum">
              <a:rPr lang="en-US" smtClean="0"/>
              <a:t>40</a:t>
            </a:fld>
            <a:endParaRPr lang="en-US"/>
          </a:p>
        </p:txBody>
      </p:sp>
    </p:spTree>
    <p:extLst>
      <p:ext uri="{BB962C8B-B14F-4D97-AF65-F5344CB8AC3E}">
        <p14:creationId xmlns:p14="http://schemas.microsoft.com/office/powerpoint/2010/main" val="414437320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06DE6E4C-9EFA-43D4-A466-27E605DE36D5}" type="slidenum">
              <a:rPr lang="en-US" smtClean="0"/>
              <a:t>41</a:t>
            </a:fld>
            <a:endParaRPr lang="en-US"/>
          </a:p>
        </p:txBody>
      </p:sp>
    </p:spTree>
    <p:extLst>
      <p:ext uri="{BB962C8B-B14F-4D97-AF65-F5344CB8AC3E}">
        <p14:creationId xmlns:p14="http://schemas.microsoft.com/office/powerpoint/2010/main" val="345473907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06DE6E4C-9EFA-43D4-A466-27E605DE36D5}" type="slidenum">
              <a:rPr lang="en-US" smtClean="0"/>
              <a:t>42</a:t>
            </a:fld>
            <a:endParaRPr lang="en-US"/>
          </a:p>
        </p:txBody>
      </p:sp>
    </p:spTree>
    <p:extLst>
      <p:ext uri="{BB962C8B-B14F-4D97-AF65-F5344CB8AC3E}">
        <p14:creationId xmlns:p14="http://schemas.microsoft.com/office/powerpoint/2010/main" val="51458089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06DE6E4C-9EFA-43D4-A466-27E605DE36D5}" type="slidenum">
              <a:rPr lang="en-US" smtClean="0"/>
              <a:t>43</a:t>
            </a:fld>
            <a:endParaRPr lang="en-US"/>
          </a:p>
        </p:txBody>
      </p:sp>
    </p:spTree>
    <p:extLst>
      <p:ext uri="{BB962C8B-B14F-4D97-AF65-F5344CB8AC3E}">
        <p14:creationId xmlns:p14="http://schemas.microsoft.com/office/powerpoint/2010/main" val="9872955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sz="1200" i="1" dirty="0"/>
              <a:t>Lambda expression</a:t>
            </a:r>
            <a:r>
              <a:rPr lang="en-US" altLang="en-US" sz="1200" dirty="0"/>
              <a:t> is a new feature in Java 8. Lambda expressions can be viewed as an anonymous method with a concise syntax. For example, the following code in (a) can be greatly simplified using a lambda expression in (b) in three lines.</a:t>
            </a:r>
          </a:p>
          <a:p>
            <a:pPr marL="0" indent="0">
              <a:buFont typeface="Monotype Sorts"/>
              <a:buNone/>
            </a:pPr>
            <a:r>
              <a:rPr lang="en-US" altLang="en-US" dirty="0"/>
              <a:t>The basic syntax for a lambda expression is either</a:t>
            </a:r>
          </a:p>
          <a:p>
            <a:pPr marL="0" indent="0">
              <a:buFont typeface="Monotype Sorts"/>
              <a:buNone/>
            </a:pPr>
            <a:r>
              <a:rPr lang="en-US" altLang="en-US" dirty="0"/>
              <a:t>  (type1 param1, type2 param2, ...) -&gt; expression</a:t>
            </a:r>
          </a:p>
          <a:p>
            <a:pPr marL="0" indent="0">
              <a:buFont typeface="Monotype Sorts"/>
              <a:buNone/>
            </a:pPr>
            <a:r>
              <a:rPr lang="en-US" altLang="en-US" dirty="0"/>
              <a:t>or</a:t>
            </a:r>
          </a:p>
          <a:p>
            <a:pPr marL="0" indent="0">
              <a:buFont typeface="Monotype Sorts"/>
              <a:buNone/>
            </a:pPr>
            <a:r>
              <a:rPr lang="en-US" altLang="en-US" dirty="0"/>
              <a:t>  (type1 param1, type2 param2, ...) -&gt; { statements; }</a:t>
            </a:r>
          </a:p>
          <a:p>
            <a:pPr marL="0" indent="0">
              <a:buFont typeface="Monotype Sorts"/>
              <a:buNone/>
            </a:pPr>
            <a:endParaRPr lang="en-US" altLang="en-US" dirty="0"/>
          </a:p>
          <a:p>
            <a:pPr marL="0" indent="0">
              <a:buFont typeface="Monotype Sorts"/>
              <a:buNone/>
            </a:pPr>
            <a:r>
              <a:rPr lang="en-US" altLang="en-US" dirty="0"/>
              <a:t>The data type for a parameter may be explicitly declared or implicitly inferred by the compiler. The parentheses can be omitted if there is only one parameter without an explicit data type. </a:t>
            </a:r>
          </a:p>
          <a:p>
            <a:endParaRPr lang="en-US" dirty="0"/>
          </a:p>
        </p:txBody>
      </p:sp>
      <p:sp>
        <p:nvSpPr>
          <p:cNvPr id="4" name="Slide Number Placeholder 3"/>
          <p:cNvSpPr>
            <a:spLocks noGrp="1"/>
          </p:cNvSpPr>
          <p:nvPr>
            <p:ph type="sldNum" sz="quarter" idx="10"/>
          </p:nvPr>
        </p:nvSpPr>
        <p:spPr/>
        <p:txBody>
          <a:bodyPr/>
          <a:lstStyle/>
          <a:p>
            <a:fld id="{06DE6E4C-9EFA-43D4-A466-27E605DE36D5}" type="slidenum">
              <a:rPr lang="en-US" smtClean="0"/>
              <a:t>44</a:t>
            </a:fld>
            <a:endParaRPr lang="en-US"/>
          </a:p>
        </p:txBody>
      </p:sp>
    </p:spTree>
    <p:extLst>
      <p:ext uri="{BB962C8B-B14F-4D97-AF65-F5344CB8AC3E}">
        <p14:creationId xmlns:p14="http://schemas.microsoft.com/office/powerpoint/2010/main" val="357897249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06DE6E4C-9EFA-43D4-A466-27E605DE36D5}" type="slidenum">
              <a:rPr lang="en-US" smtClean="0"/>
              <a:t>45</a:t>
            </a:fld>
            <a:endParaRPr lang="en-US"/>
          </a:p>
        </p:txBody>
      </p:sp>
    </p:spTree>
    <p:extLst>
      <p:ext uri="{BB962C8B-B14F-4D97-AF65-F5344CB8AC3E}">
        <p14:creationId xmlns:p14="http://schemas.microsoft.com/office/powerpoint/2010/main" val="50407605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06DE6E4C-9EFA-43D4-A466-27E605DE36D5}" type="slidenum">
              <a:rPr lang="en-US" smtClean="0"/>
              <a:t>46</a:t>
            </a:fld>
            <a:endParaRPr lang="en-US"/>
          </a:p>
        </p:txBody>
      </p:sp>
    </p:spTree>
    <p:extLst>
      <p:ext uri="{BB962C8B-B14F-4D97-AF65-F5344CB8AC3E}">
        <p14:creationId xmlns:p14="http://schemas.microsoft.com/office/powerpoint/2010/main" val="10730889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user interface is created in the </a:t>
            </a:r>
            <a:r>
              <a:rPr lang="en-US" sz="1200" b="1" i="0" kern="1200" dirty="0">
                <a:solidFill>
                  <a:schemeClr val="tx1"/>
                </a:solidFill>
                <a:effectLst/>
                <a:latin typeface="+mn-lt"/>
                <a:ea typeface="+mn-ea"/>
                <a:cs typeface="+mn-cs"/>
              </a:rPr>
              <a:t>start </a:t>
            </a:r>
            <a:r>
              <a:rPr lang="en-US" sz="1200" b="0" i="0" kern="1200" dirty="0">
                <a:solidFill>
                  <a:schemeClr val="tx1"/>
                </a:solidFill>
                <a:effectLst/>
                <a:latin typeface="+mn-lt"/>
                <a:ea typeface="+mn-ea"/>
                <a:cs typeface="+mn-cs"/>
              </a:rPr>
              <a:t>method (lines 22–46). The button is the source of</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the event. A handler is created and registered with the button (line 49). The button handler</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invokes the </a:t>
            </a:r>
            <a:r>
              <a:rPr lang="en-US" sz="1200" b="1" i="0" kern="1200" dirty="0" err="1">
                <a:solidFill>
                  <a:schemeClr val="tx1"/>
                </a:solidFill>
                <a:effectLst/>
                <a:latin typeface="+mn-lt"/>
                <a:ea typeface="+mn-ea"/>
                <a:cs typeface="+mn-cs"/>
              </a:rPr>
              <a:t>calculateLoanPayment</a:t>
            </a:r>
            <a:r>
              <a:rPr lang="en-US" sz="1200" b="1" i="0"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method to get the interest rate (line 60), number of</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years (line 62), and loan amount (line 64). Invoking </a:t>
            </a:r>
            <a:r>
              <a:rPr lang="en-US" sz="1200" b="1" i="0" kern="1200" dirty="0" err="1">
                <a:solidFill>
                  <a:schemeClr val="tx1"/>
                </a:solidFill>
                <a:effectLst/>
                <a:latin typeface="+mn-lt"/>
                <a:ea typeface="+mn-ea"/>
                <a:cs typeface="+mn-cs"/>
              </a:rPr>
              <a:t>tfAnnualInterestRate.getText</a:t>
            </a:r>
            <a:r>
              <a:rPr lang="en-US" sz="1200" b="1" i="0" kern="1200" dirty="0">
                <a:solidFill>
                  <a:schemeClr val="tx1"/>
                </a:solidFill>
                <a:effectLst/>
                <a:latin typeface="+mn-lt"/>
                <a:ea typeface="+mn-ea"/>
                <a:cs typeface="+mn-cs"/>
              </a:rPr>
              <a:t>()</a:t>
            </a:r>
            <a:br>
              <a:rPr lang="en-US" sz="1200" b="1"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returns the string text in the </a:t>
            </a:r>
            <a:r>
              <a:rPr lang="en-US" sz="1200" b="1" i="0" kern="1200" dirty="0" err="1">
                <a:solidFill>
                  <a:schemeClr val="tx1"/>
                </a:solidFill>
                <a:effectLst/>
                <a:latin typeface="+mn-lt"/>
                <a:ea typeface="+mn-ea"/>
                <a:cs typeface="+mn-cs"/>
              </a:rPr>
              <a:t>tfAnnualInterestRate</a:t>
            </a:r>
            <a:r>
              <a:rPr lang="en-US" sz="1200" b="1" i="0"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text field. The </a:t>
            </a:r>
            <a:r>
              <a:rPr lang="en-US" sz="1200" b="1" i="0" kern="1200" dirty="0">
                <a:solidFill>
                  <a:schemeClr val="tx1"/>
                </a:solidFill>
                <a:effectLst/>
                <a:latin typeface="+mn-lt"/>
                <a:ea typeface="+mn-ea"/>
                <a:cs typeface="+mn-cs"/>
              </a:rPr>
              <a:t>Loan </a:t>
            </a:r>
            <a:r>
              <a:rPr lang="en-US" sz="1200" b="0" i="0" kern="1200" dirty="0">
                <a:solidFill>
                  <a:schemeClr val="tx1"/>
                </a:solidFill>
                <a:effectLst/>
                <a:latin typeface="+mn-lt"/>
                <a:ea typeface="+mn-ea"/>
                <a:cs typeface="+mn-cs"/>
              </a:rPr>
              <a:t>class is used for</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computing the loan payments. This class was introduced in Listing 10.2, Loan.java. Invoking </a:t>
            </a:r>
            <a:r>
              <a:rPr lang="en-US" sz="1200" b="1" i="0" kern="1200" dirty="0" err="1">
                <a:solidFill>
                  <a:schemeClr val="tx1"/>
                </a:solidFill>
                <a:effectLst/>
                <a:latin typeface="+mn-lt"/>
                <a:ea typeface="+mn-ea"/>
                <a:cs typeface="+mn-cs"/>
              </a:rPr>
              <a:t>loan.getMonthlyPayment</a:t>
            </a:r>
            <a:r>
              <a:rPr lang="en-US" sz="1200" b="1" i="0"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returns the monthly payment for the loan (line 71). The</a:t>
            </a:r>
            <a:br>
              <a:rPr lang="en-US" sz="1200" b="0" i="0" kern="1200" dirty="0">
                <a:solidFill>
                  <a:schemeClr val="tx1"/>
                </a:solidFill>
                <a:effectLst/>
                <a:latin typeface="+mn-lt"/>
                <a:ea typeface="+mn-ea"/>
                <a:cs typeface="+mn-cs"/>
              </a:rPr>
            </a:br>
            <a:r>
              <a:rPr lang="en-US" sz="1200" b="1" i="0" kern="1200" dirty="0" err="1">
                <a:solidFill>
                  <a:schemeClr val="tx1"/>
                </a:solidFill>
                <a:effectLst/>
                <a:latin typeface="+mn-lt"/>
                <a:ea typeface="+mn-ea"/>
                <a:cs typeface="+mn-cs"/>
              </a:rPr>
              <a:t>String.format</a:t>
            </a:r>
            <a:r>
              <a:rPr lang="en-US" sz="1200" b="1" i="0"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method, introduced in Section 10.10.7, is used to format a number into a</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desirable format and returns it as a string (lines 70 and 72). Invoking the </a:t>
            </a:r>
            <a:r>
              <a:rPr lang="en-US" sz="1200" b="1" i="0" kern="1200" dirty="0" err="1">
                <a:solidFill>
                  <a:schemeClr val="tx1"/>
                </a:solidFill>
                <a:effectLst/>
                <a:latin typeface="+mn-lt"/>
                <a:ea typeface="+mn-ea"/>
                <a:cs typeface="+mn-cs"/>
              </a:rPr>
              <a:t>setText</a:t>
            </a:r>
            <a:r>
              <a:rPr lang="en-US" sz="1200" b="1" i="0"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method on</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a text field sets a string value in the text field</a:t>
            </a:r>
            <a:r>
              <a:rPr lang="en-US" dirty="0"/>
              <a:t> </a:t>
            </a:r>
            <a:br>
              <a:rPr lang="en-US" dirty="0"/>
            </a:br>
            <a:endParaRPr lang="en-US" dirty="0"/>
          </a:p>
        </p:txBody>
      </p:sp>
      <p:sp>
        <p:nvSpPr>
          <p:cNvPr id="4" name="Slide Number Placeholder 3"/>
          <p:cNvSpPr>
            <a:spLocks noGrp="1"/>
          </p:cNvSpPr>
          <p:nvPr>
            <p:ph type="sldNum" sz="quarter" idx="10"/>
          </p:nvPr>
        </p:nvSpPr>
        <p:spPr/>
        <p:txBody>
          <a:bodyPr/>
          <a:lstStyle/>
          <a:p>
            <a:fld id="{06DE6E4C-9EFA-43D4-A466-27E605DE36D5}" type="slidenum">
              <a:rPr lang="en-US" smtClean="0"/>
              <a:t>47</a:t>
            </a:fld>
            <a:endParaRPr lang="en-US"/>
          </a:p>
        </p:txBody>
      </p:sp>
    </p:spTree>
    <p:extLst>
      <p:ext uri="{BB962C8B-B14F-4D97-AF65-F5344CB8AC3E}">
        <p14:creationId xmlns:p14="http://schemas.microsoft.com/office/powerpoint/2010/main" val="290770420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mouse event occurs, the top-most node under cursor is picked and the event is delivered to I</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a:t>
            </a:r>
            <a:r>
              <a:rPr lang="en-US" sz="1200" b="1" i="0" kern="1200" dirty="0" err="1">
                <a:solidFill>
                  <a:schemeClr val="tx1"/>
                </a:solidFill>
                <a:effectLst/>
                <a:latin typeface="+mn-lt"/>
                <a:ea typeface="+mn-ea"/>
                <a:cs typeface="+mn-cs"/>
              </a:rPr>
              <a:t>MouseEvent</a:t>
            </a:r>
            <a:r>
              <a:rPr lang="en-US" sz="1200" b="1" i="0"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object captures the event, such as the number of clicks associated with it, the location (the </a:t>
            </a:r>
            <a:r>
              <a:rPr lang="en-US" sz="1200" b="0" i="1" kern="1200" dirty="0">
                <a:solidFill>
                  <a:schemeClr val="tx1"/>
                </a:solidFill>
                <a:effectLst/>
                <a:latin typeface="+mn-lt"/>
                <a:ea typeface="+mn-ea"/>
                <a:cs typeface="+mn-cs"/>
              </a:rPr>
              <a:t>x</a:t>
            </a:r>
            <a:r>
              <a:rPr lang="en-US" sz="1200" b="0" i="0" kern="1200" dirty="0">
                <a:solidFill>
                  <a:schemeClr val="tx1"/>
                </a:solidFill>
                <a:effectLst/>
                <a:latin typeface="+mn-lt"/>
                <a:ea typeface="+mn-ea"/>
                <a:cs typeface="+mn-cs"/>
              </a:rPr>
              <a:t>- and </a:t>
            </a:r>
            <a:r>
              <a:rPr lang="en-US" sz="1200" b="0" i="1" kern="1200" dirty="0">
                <a:solidFill>
                  <a:schemeClr val="tx1"/>
                </a:solidFill>
                <a:effectLst/>
                <a:latin typeface="+mn-lt"/>
                <a:ea typeface="+mn-ea"/>
                <a:cs typeface="+mn-cs"/>
              </a:rPr>
              <a:t>y</a:t>
            </a:r>
            <a:r>
              <a:rPr lang="en-US" sz="1200" b="0" i="0" kern="1200" dirty="0">
                <a:solidFill>
                  <a:schemeClr val="tx1"/>
                </a:solidFill>
                <a:effectLst/>
                <a:latin typeface="+mn-lt"/>
                <a:ea typeface="+mn-ea"/>
                <a:cs typeface="+mn-cs"/>
              </a:rPr>
              <a:t>-coordinates) of the mouse, or which mouse button was pressed.</a:t>
            </a:r>
          </a:p>
          <a:p>
            <a:endParaRPr lang="en-US" sz="1200" b="0" i="0" kern="1200" dirty="0">
              <a:solidFill>
                <a:schemeClr val="tx1"/>
              </a:solidFill>
              <a:effectLst/>
              <a:latin typeface="+mn-lt"/>
              <a:ea typeface="+mn-ea"/>
              <a:cs typeface="+mn-cs"/>
            </a:endParaRPr>
          </a:p>
          <a:p>
            <a:r>
              <a:rPr lang="en-US" dirty="0"/>
              <a:t>The mouse (pointer's) location is available relative to several coordinate systems: </a:t>
            </a:r>
          </a:p>
          <a:p>
            <a:endParaRPr lang="en-US" dirty="0"/>
          </a:p>
          <a:p>
            <a:r>
              <a:rPr lang="en-US" dirty="0" err="1"/>
              <a:t>x,y</a:t>
            </a:r>
            <a:r>
              <a:rPr lang="en-US" dirty="0"/>
              <a:t> - relative to the origin of the </a:t>
            </a:r>
            <a:r>
              <a:rPr lang="en-US" dirty="0" err="1"/>
              <a:t>MouseEvent's</a:t>
            </a:r>
            <a:r>
              <a:rPr lang="en-US" dirty="0"/>
              <a:t> node, </a:t>
            </a:r>
          </a:p>
          <a:p>
            <a:endParaRPr lang="en-US" dirty="0"/>
          </a:p>
          <a:p>
            <a:r>
              <a:rPr lang="en-US" dirty="0" err="1"/>
              <a:t>sceneX,sceneY</a:t>
            </a:r>
            <a:r>
              <a:rPr lang="en-US" dirty="0"/>
              <a:t> - relative to </a:t>
            </a:r>
            <a:r>
              <a:rPr lang="en-US" dirty="0" err="1"/>
              <a:t>to</a:t>
            </a:r>
            <a:r>
              <a:rPr lang="en-US" dirty="0"/>
              <a:t> the origin of the Scene that contains the node, </a:t>
            </a:r>
          </a:p>
          <a:p>
            <a:endParaRPr lang="en-US" dirty="0"/>
          </a:p>
          <a:p>
            <a:r>
              <a:rPr lang="en-US" dirty="0" err="1"/>
              <a:t>screenX,screenY</a:t>
            </a:r>
            <a:r>
              <a:rPr lang="en-US" dirty="0"/>
              <a:t> - relative to origin of the screen that contains the mouse pointer. </a:t>
            </a:r>
          </a:p>
        </p:txBody>
      </p:sp>
      <p:sp>
        <p:nvSpPr>
          <p:cNvPr id="4" name="Slide Number Placeholder 3"/>
          <p:cNvSpPr>
            <a:spLocks noGrp="1"/>
          </p:cNvSpPr>
          <p:nvPr>
            <p:ph type="sldNum" sz="quarter" idx="10"/>
          </p:nvPr>
        </p:nvSpPr>
        <p:spPr/>
        <p:txBody>
          <a:bodyPr/>
          <a:lstStyle/>
          <a:p>
            <a:fld id="{06DE6E4C-9EFA-43D4-A466-27E605DE36D5}" type="slidenum">
              <a:rPr lang="en-US" smtClean="0"/>
              <a:t>48</a:t>
            </a:fld>
            <a:endParaRPr lang="en-US"/>
          </a:p>
        </p:txBody>
      </p:sp>
    </p:spTree>
    <p:extLst>
      <p:ext uri="{BB962C8B-B14F-4D97-AF65-F5344CB8AC3E}">
        <p14:creationId xmlns:p14="http://schemas.microsoft.com/office/powerpoint/2010/main" val="381626151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06DE6E4C-9EFA-43D4-A466-27E605DE36D5}" type="slidenum">
              <a:rPr lang="en-US" smtClean="0"/>
              <a:t>49</a:t>
            </a:fld>
            <a:endParaRPr lang="en-US"/>
          </a:p>
        </p:txBody>
      </p:sp>
    </p:spTree>
    <p:extLst>
      <p:ext uri="{BB962C8B-B14F-4D97-AF65-F5344CB8AC3E}">
        <p14:creationId xmlns:p14="http://schemas.microsoft.com/office/powerpoint/2010/main" val="37680981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 JavaFX app window consists of several parts </a:t>
            </a:r>
          </a:p>
          <a:p>
            <a:r>
              <a:rPr lang="en-US" sz="1200" b="0" i="0" kern="1200" dirty="0">
                <a:solidFill>
                  <a:schemeClr val="tx1"/>
                </a:solidFill>
                <a:effectLst/>
                <a:latin typeface="+mn-lt"/>
                <a:ea typeface="+mn-ea"/>
                <a:cs typeface="+mn-cs"/>
              </a:rPr>
              <a:t>The window in which a JavaFX app’s GUI is displayed is</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known as the </a:t>
            </a:r>
            <a:r>
              <a:rPr lang="en-US" sz="1200" b="1" i="0" kern="1200" dirty="0">
                <a:solidFill>
                  <a:schemeClr val="tx1"/>
                </a:solidFill>
                <a:effectLst/>
                <a:latin typeface="+mn-lt"/>
                <a:ea typeface="+mn-ea"/>
                <a:cs typeface="+mn-cs"/>
              </a:rPr>
              <a:t>stage </a:t>
            </a:r>
            <a:r>
              <a:rPr lang="en-US" sz="1200" b="0" i="0" kern="1200" dirty="0">
                <a:solidFill>
                  <a:schemeClr val="tx1"/>
                </a:solidFill>
                <a:effectLst/>
                <a:latin typeface="+mn-lt"/>
                <a:ea typeface="+mn-ea"/>
                <a:cs typeface="+mn-cs"/>
              </a:rPr>
              <a:t>and is an instance of class Stage</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(package </a:t>
            </a:r>
            <a:r>
              <a:rPr lang="en-US" sz="1200" b="0" i="0" kern="1200" dirty="0" err="1">
                <a:solidFill>
                  <a:schemeClr val="tx1"/>
                </a:solidFill>
                <a:effectLst/>
                <a:latin typeface="+mn-lt"/>
                <a:ea typeface="+mn-ea"/>
                <a:cs typeface="+mn-cs"/>
              </a:rPr>
              <a:t>javafx.stage</a:t>
            </a:r>
            <a:r>
              <a:rPr lang="en-US" sz="1200" b="0" i="0" kern="1200" dirty="0">
                <a:solidFill>
                  <a:schemeClr val="tx1"/>
                </a:solidFill>
                <a:effectLst/>
                <a:latin typeface="+mn-lt"/>
                <a:ea typeface="+mn-ea"/>
                <a:cs typeface="+mn-cs"/>
              </a:rPr>
              <a:t>)</a:t>
            </a:r>
            <a:r>
              <a:rPr lang="en-US" dirty="0"/>
              <a:t> </a:t>
            </a:r>
            <a:br>
              <a:rPr lang="en-US" dirty="0"/>
            </a:br>
            <a:br>
              <a:rPr lang="en-US" dirty="0"/>
            </a:br>
            <a:endParaRPr lang="en-US" dirty="0"/>
          </a:p>
        </p:txBody>
      </p:sp>
      <p:sp>
        <p:nvSpPr>
          <p:cNvPr id="4" name="Slide Number Placeholder 3"/>
          <p:cNvSpPr>
            <a:spLocks noGrp="1"/>
          </p:cNvSpPr>
          <p:nvPr>
            <p:ph type="sldNum" sz="quarter" idx="10"/>
          </p:nvPr>
        </p:nvSpPr>
        <p:spPr/>
        <p:txBody>
          <a:bodyPr/>
          <a:lstStyle/>
          <a:p>
            <a:fld id="{06DE6E4C-9EFA-43D4-A466-27E605DE36D5}" type="slidenum">
              <a:rPr lang="en-US" smtClean="0"/>
              <a:t>5</a:t>
            </a:fld>
            <a:endParaRPr lang="en-US"/>
          </a:p>
        </p:txBody>
      </p:sp>
    </p:spTree>
    <p:extLst>
      <p:ext uri="{BB962C8B-B14F-4D97-AF65-F5344CB8AC3E}">
        <p14:creationId xmlns:p14="http://schemas.microsoft.com/office/powerpoint/2010/main" val="320781761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06DE6E4C-9EFA-43D4-A466-27E605DE36D5}" type="slidenum">
              <a:rPr lang="en-US" smtClean="0"/>
              <a:t>50</a:t>
            </a:fld>
            <a:endParaRPr lang="en-US"/>
          </a:p>
        </p:txBody>
      </p:sp>
    </p:spTree>
    <p:extLst>
      <p:ext uri="{BB962C8B-B14F-4D97-AF65-F5344CB8AC3E}">
        <p14:creationId xmlns:p14="http://schemas.microsoft.com/office/powerpoint/2010/main" val="395653933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a:t>
            </a:r>
            <a:r>
              <a:rPr lang="en-US" sz="1200" b="1" i="0" kern="1200" dirty="0" err="1">
                <a:solidFill>
                  <a:schemeClr val="tx1"/>
                </a:solidFill>
                <a:effectLst/>
                <a:latin typeface="+mn-lt"/>
                <a:ea typeface="+mn-ea"/>
                <a:cs typeface="+mn-cs"/>
              </a:rPr>
              <a:t>KeyEvent</a:t>
            </a:r>
            <a:r>
              <a:rPr lang="en-US" sz="1200" b="1" i="0"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object describes the nature of the event (namely, that a key has been pressed, released, or typed) and the value of the key.</a:t>
            </a:r>
            <a:br>
              <a:rPr lang="en-US" dirty="0"/>
            </a:b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The key pressed handler is invoked when a</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key is pressed, the key released handler is invoked when a key is released, and the key typed handler is invoked when a Unicode character is entered. </a:t>
            </a:r>
            <a:br>
              <a:rPr lang="en-US" dirty="0"/>
            </a:br>
            <a:endParaRPr lang="en-US" dirty="0"/>
          </a:p>
        </p:txBody>
      </p:sp>
      <p:sp>
        <p:nvSpPr>
          <p:cNvPr id="4" name="Slide Number Placeholder 3"/>
          <p:cNvSpPr>
            <a:spLocks noGrp="1"/>
          </p:cNvSpPr>
          <p:nvPr>
            <p:ph type="sldNum" sz="quarter" idx="10"/>
          </p:nvPr>
        </p:nvSpPr>
        <p:spPr/>
        <p:txBody>
          <a:bodyPr/>
          <a:lstStyle/>
          <a:p>
            <a:fld id="{06DE6E4C-9EFA-43D4-A466-27E605DE36D5}" type="slidenum">
              <a:rPr lang="en-US" smtClean="0"/>
              <a:t>51</a:t>
            </a:fld>
            <a:endParaRPr lang="en-US"/>
          </a:p>
        </p:txBody>
      </p:sp>
    </p:spTree>
    <p:extLst>
      <p:ext uri="{BB962C8B-B14F-4D97-AF65-F5344CB8AC3E}">
        <p14:creationId xmlns:p14="http://schemas.microsoft.com/office/powerpoint/2010/main" val="250940120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06DE6E4C-9EFA-43D4-A466-27E605DE36D5}" type="slidenum">
              <a:rPr lang="en-US" smtClean="0"/>
              <a:t>52</a:t>
            </a:fld>
            <a:endParaRPr lang="en-US"/>
          </a:p>
        </p:txBody>
      </p:sp>
    </p:spTree>
    <p:extLst>
      <p:ext uri="{BB962C8B-B14F-4D97-AF65-F5344CB8AC3E}">
        <p14:creationId xmlns:p14="http://schemas.microsoft.com/office/powerpoint/2010/main" val="397789714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06DE6E4C-9EFA-43D4-A466-27E605DE36D5}" type="slidenum">
              <a:rPr lang="en-US" smtClean="0"/>
              <a:t>53</a:t>
            </a:fld>
            <a:endParaRPr lang="en-US"/>
          </a:p>
        </p:txBody>
      </p:sp>
    </p:spTree>
    <p:extLst>
      <p:ext uri="{BB962C8B-B14F-4D97-AF65-F5344CB8AC3E}">
        <p14:creationId xmlns:p14="http://schemas.microsoft.com/office/powerpoint/2010/main" val="365182137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06DE6E4C-9EFA-43D4-A466-27E605DE36D5}" type="slidenum">
              <a:rPr lang="en-US" smtClean="0"/>
              <a:t>54</a:t>
            </a:fld>
            <a:endParaRPr lang="en-US"/>
          </a:p>
        </p:txBody>
      </p:sp>
    </p:spTree>
    <p:extLst>
      <p:ext uri="{BB962C8B-B14F-4D97-AF65-F5344CB8AC3E}">
        <p14:creationId xmlns:p14="http://schemas.microsoft.com/office/powerpoint/2010/main" val="109639019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06DE6E4C-9EFA-43D4-A466-27E605DE36D5}" type="slidenum">
              <a:rPr lang="en-US" smtClean="0"/>
              <a:t>55</a:t>
            </a:fld>
            <a:endParaRPr lang="en-US"/>
          </a:p>
        </p:txBody>
      </p:sp>
    </p:spTree>
    <p:extLst>
      <p:ext uri="{BB962C8B-B14F-4D97-AF65-F5344CB8AC3E}">
        <p14:creationId xmlns:p14="http://schemas.microsoft.com/office/powerpoint/2010/main" val="316989641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Transition creates a path animation that spans its </a:t>
            </a:r>
            <a:r>
              <a:rPr lang="en-US" dirty="0">
                <a:hlinkClick r:id="rId3"/>
              </a:rPr>
              <a:t>duration</a:t>
            </a:r>
            <a:r>
              <a:rPr lang="en-US" dirty="0"/>
              <a:t>. The translation along the path is done by updating the </a:t>
            </a:r>
            <a:r>
              <a:rPr lang="en-US" dirty="0" err="1"/>
              <a:t>translateX</a:t>
            </a:r>
            <a:r>
              <a:rPr lang="en-US" dirty="0"/>
              <a:t> and </a:t>
            </a:r>
            <a:r>
              <a:rPr lang="en-US" dirty="0" err="1"/>
              <a:t>translateY</a:t>
            </a:r>
            <a:r>
              <a:rPr lang="en-US" dirty="0"/>
              <a:t> variables of the node, and the rotate variable will get updated if orientation is set to </a:t>
            </a:r>
            <a:r>
              <a:rPr lang="en-US" dirty="0" err="1"/>
              <a:t>OrientationType.ORTHOGONAL_TO_TANGENT</a:t>
            </a:r>
            <a:r>
              <a:rPr lang="en-US" dirty="0"/>
              <a:t>, at regular interval. The animated path is defined by the outline of a shape. </a:t>
            </a:r>
          </a:p>
          <a:p>
            <a:endParaRPr lang="en-US" dirty="0"/>
          </a:p>
        </p:txBody>
      </p:sp>
      <p:sp>
        <p:nvSpPr>
          <p:cNvPr id="4" name="Slide Number Placeholder 3"/>
          <p:cNvSpPr>
            <a:spLocks noGrp="1"/>
          </p:cNvSpPr>
          <p:nvPr>
            <p:ph type="sldNum" sz="quarter" idx="10"/>
          </p:nvPr>
        </p:nvSpPr>
        <p:spPr/>
        <p:txBody>
          <a:bodyPr/>
          <a:lstStyle/>
          <a:p>
            <a:fld id="{06DE6E4C-9EFA-43D4-A466-27E605DE36D5}" type="slidenum">
              <a:rPr lang="en-US" smtClean="0"/>
              <a:t>56</a:t>
            </a:fld>
            <a:endParaRPr lang="en-US"/>
          </a:p>
        </p:txBody>
      </p:sp>
    </p:spTree>
    <p:extLst>
      <p:ext uri="{BB962C8B-B14F-4D97-AF65-F5344CB8AC3E}">
        <p14:creationId xmlns:p14="http://schemas.microsoft.com/office/powerpoint/2010/main" val="136289443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06DE6E4C-9EFA-43D4-A466-27E605DE36D5}" type="slidenum">
              <a:rPr lang="en-US" smtClean="0"/>
              <a:t>57</a:t>
            </a:fld>
            <a:endParaRPr lang="en-US"/>
          </a:p>
        </p:txBody>
      </p:sp>
    </p:spTree>
    <p:extLst>
      <p:ext uri="{BB962C8B-B14F-4D97-AF65-F5344CB8AC3E}">
        <p14:creationId xmlns:p14="http://schemas.microsoft.com/office/powerpoint/2010/main" val="295662400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06DE6E4C-9EFA-43D4-A466-27E605DE36D5}" type="slidenum">
              <a:rPr lang="en-US" smtClean="0"/>
              <a:t>58</a:t>
            </a:fld>
            <a:endParaRPr lang="en-US"/>
          </a:p>
        </p:txBody>
      </p:sp>
    </p:spTree>
    <p:extLst>
      <p:ext uri="{BB962C8B-B14F-4D97-AF65-F5344CB8AC3E}">
        <p14:creationId xmlns:p14="http://schemas.microsoft.com/office/powerpoint/2010/main" val="324966687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06DE6E4C-9EFA-43D4-A466-27E605DE36D5}" type="slidenum">
              <a:rPr lang="en-US" smtClean="0"/>
              <a:t>59</a:t>
            </a:fld>
            <a:endParaRPr lang="en-US"/>
          </a:p>
        </p:txBody>
      </p:sp>
    </p:spTree>
    <p:extLst>
      <p:ext uri="{BB962C8B-B14F-4D97-AF65-F5344CB8AC3E}">
        <p14:creationId xmlns:p14="http://schemas.microsoft.com/office/powerpoint/2010/main" val="28620186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 JavaFX app window consists of several parts </a:t>
            </a:r>
          </a:p>
          <a:p>
            <a:r>
              <a:rPr lang="en-US" sz="1200" b="0" i="0" kern="1200" dirty="0">
                <a:solidFill>
                  <a:schemeClr val="tx1"/>
                </a:solidFill>
                <a:effectLst/>
                <a:latin typeface="+mn-lt"/>
                <a:ea typeface="+mn-ea"/>
                <a:cs typeface="+mn-cs"/>
              </a:rPr>
              <a:t>The window in which a JavaFX app’s GUI is displayed is</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known as the </a:t>
            </a:r>
            <a:r>
              <a:rPr lang="en-US" sz="1200" b="1" i="0" kern="1200" dirty="0">
                <a:solidFill>
                  <a:schemeClr val="tx1"/>
                </a:solidFill>
                <a:effectLst/>
                <a:latin typeface="+mn-lt"/>
                <a:ea typeface="+mn-ea"/>
                <a:cs typeface="+mn-cs"/>
              </a:rPr>
              <a:t>stage </a:t>
            </a:r>
            <a:r>
              <a:rPr lang="en-US" sz="1200" b="0" i="0" kern="1200" dirty="0">
                <a:solidFill>
                  <a:schemeClr val="tx1"/>
                </a:solidFill>
                <a:effectLst/>
                <a:latin typeface="+mn-lt"/>
                <a:ea typeface="+mn-ea"/>
                <a:cs typeface="+mn-cs"/>
              </a:rPr>
              <a:t>and is an instance of class Stage</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(package </a:t>
            </a:r>
            <a:r>
              <a:rPr lang="en-US" sz="1200" b="0" i="0" kern="1200" dirty="0" err="1">
                <a:solidFill>
                  <a:schemeClr val="tx1"/>
                </a:solidFill>
                <a:effectLst/>
                <a:latin typeface="+mn-lt"/>
                <a:ea typeface="+mn-ea"/>
                <a:cs typeface="+mn-cs"/>
              </a:rPr>
              <a:t>javafx.stage</a:t>
            </a:r>
            <a:r>
              <a:rPr lang="en-US" sz="1200" b="0" i="0" kern="1200" dirty="0">
                <a:solidFill>
                  <a:schemeClr val="tx1"/>
                </a:solidFill>
                <a:effectLst/>
                <a:latin typeface="+mn-lt"/>
                <a:ea typeface="+mn-ea"/>
                <a:cs typeface="+mn-cs"/>
              </a:rPr>
              <a:t>)</a:t>
            </a:r>
            <a:r>
              <a:rPr lang="en-US" dirty="0"/>
              <a:t> </a:t>
            </a:r>
            <a:br>
              <a:rPr lang="en-US" dirty="0"/>
            </a:br>
            <a:br>
              <a:rPr lang="en-US" dirty="0"/>
            </a:br>
            <a:endParaRPr lang="en-US" dirty="0"/>
          </a:p>
        </p:txBody>
      </p:sp>
      <p:sp>
        <p:nvSpPr>
          <p:cNvPr id="4" name="Slide Number Placeholder 3"/>
          <p:cNvSpPr>
            <a:spLocks noGrp="1"/>
          </p:cNvSpPr>
          <p:nvPr>
            <p:ph type="sldNum" sz="quarter" idx="10"/>
          </p:nvPr>
        </p:nvSpPr>
        <p:spPr/>
        <p:txBody>
          <a:bodyPr/>
          <a:lstStyle/>
          <a:p>
            <a:fld id="{06DE6E4C-9EFA-43D4-A466-27E605DE36D5}" type="slidenum">
              <a:rPr lang="en-US" smtClean="0"/>
              <a:t>6</a:t>
            </a:fld>
            <a:endParaRPr lang="en-US"/>
          </a:p>
        </p:txBody>
      </p:sp>
    </p:spTree>
    <p:extLst>
      <p:ext uri="{BB962C8B-B14F-4D97-AF65-F5344CB8AC3E}">
        <p14:creationId xmlns:p14="http://schemas.microsoft.com/office/powerpoint/2010/main" val="270892243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06DE6E4C-9EFA-43D4-A466-27E605DE36D5}" type="slidenum">
              <a:rPr lang="en-US" smtClean="0"/>
              <a:t>60</a:t>
            </a:fld>
            <a:endParaRPr lang="en-US"/>
          </a:p>
        </p:txBody>
      </p:sp>
    </p:spTree>
    <p:extLst>
      <p:ext uri="{BB962C8B-B14F-4D97-AF65-F5344CB8AC3E}">
        <p14:creationId xmlns:p14="http://schemas.microsoft.com/office/powerpoint/2010/main" val="176409141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06DE6E4C-9EFA-43D4-A466-27E605DE36D5}" type="slidenum">
              <a:rPr lang="en-US" smtClean="0"/>
              <a:t>61</a:t>
            </a:fld>
            <a:endParaRPr lang="en-US"/>
          </a:p>
        </p:txBody>
      </p:sp>
    </p:spTree>
    <p:extLst>
      <p:ext uri="{BB962C8B-B14F-4D97-AF65-F5344CB8AC3E}">
        <p14:creationId xmlns:p14="http://schemas.microsoft.com/office/powerpoint/2010/main" val="107918620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06DE6E4C-9EFA-43D4-A466-27E605DE36D5}" type="slidenum">
              <a:rPr lang="en-US" smtClean="0"/>
              <a:t>62</a:t>
            </a:fld>
            <a:endParaRPr lang="en-US"/>
          </a:p>
        </p:txBody>
      </p:sp>
    </p:spTree>
    <p:extLst>
      <p:ext uri="{BB962C8B-B14F-4D97-AF65-F5344CB8AC3E}">
        <p14:creationId xmlns:p14="http://schemas.microsoft.com/office/powerpoint/2010/main" val="47539375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06DE6E4C-9EFA-43D4-A466-27E605DE36D5}" type="slidenum">
              <a:rPr lang="en-US" smtClean="0"/>
              <a:t>63</a:t>
            </a:fld>
            <a:endParaRPr lang="en-US"/>
          </a:p>
        </p:txBody>
      </p:sp>
    </p:spTree>
    <p:extLst>
      <p:ext uri="{BB962C8B-B14F-4D97-AF65-F5344CB8AC3E}">
        <p14:creationId xmlns:p14="http://schemas.microsoft.com/office/powerpoint/2010/main" val="221163439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06DE6E4C-9EFA-43D4-A466-27E605DE36D5}" type="slidenum">
              <a:rPr lang="en-US" smtClean="0"/>
              <a:t>64</a:t>
            </a:fld>
            <a:endParaRPr lang="en-US"/>
          </a:p>
        </p:txBody>
      </p:sp>
    </p:spTree>
    <p:extLst>
      <p:ext uri="{BB962C8B-B14F-4D97-AF65-F5344CB8AC3E}">
        <p14:creationId xmlns:p14="http://schemas.microsoft.com/office/powerpoint/2010/main" val="405203359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06DE6E4C-9EFA-43D4-A466-27E605DE36D5}" type="slidenum">
              <a:rPr lang="en-US" smtClean="0"/>
              <a:t>65</a:t>
            </a:fld>
            <a:endParaRPr lang="en-US"/>
          </a:p>
        </p:txBody>
      </p:sp>
    </p:spTree>
    <p:extLst>
      <p:ext uri="{BB962C8B-B14F-4D97-AF65-F5344CB8AC3E}">
        <p14:creationId xmlns:p14="http://schemas.microsoft.com/office/powerpoint/2010/main" val="162560057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06DE6E4C-9EFA-43D4-A466-27E605DE36D5}" type="slidenum">
              <a:rPr lang="en-US" smtClean="0"/>
              <a:t>66</a:t>
            </a:fld>
            <a:endParaRPr lang="en-US"/>
          </a:p>
        </p:txBody>
      </p:sp>
    </p:spTree>
    <p:extLst>
      <p:ext uri="{BB962C8B-B14F-4D97-AF65-F5344CB8AC3E}">
        <p14:creationId xmlns:p14="http://schemas.microsoft.com/office/powerpoint/2010/main" val="180376501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DE6E4C-9EFA-43D4-A466-27E605DE36D5}" type="slidenum">
              <a:rPr lang="en-US" smtClean="0"/>
              <a:t>67</a:t>
            </a:fld>
            <a:endParaRPr lang="en-US"/>
          </a:p>
        </p:txBody>
      </p:sp>
    </p:spTree>
    <p:extLst>
      <p:ext uri="{BB962C8B-B14F-4D97-AF65-F5344CB8AC3E}">
        <p14:creationId xmlns:p14="http://schemas.microsoft.com/office/powerpoint/2010/main" val="122503583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 me explain how to use the Label class to display a text element. Learn how to wrap a text element to fit the specific space, add a graphical image, or apply visual effects.</a:t>
            </a:r>
          </a:p>
          <a:p>
            <a:endParaRPr lang="en-US" dirty="0"/>
          </a:p>
          <a:p>
            <a:r>
              <a:rPr lang="en-US" dirty="0"/>
              <a:t>The JavaFX API provides three constructors of the Label class for creating labels in your </a:t>
            </a:r>
          </a:p>
        </p:txBody>
      </p:sp>
      <p:sp>
        <p:nvSpPr>
          <p:cNvPr id="4" name="Slide Number Placeholder 3"/>
          <p:cNvSpPr>
            <a:spLocks noGrp="1"/>
          </p:cNvSpPr>
          <p:nvPr>
            <p:ph type="sldNum" sz="quarter" idx="10"/>
          </p:nvPr>
        </p:nvSpPr>
        <p:spPr/>
        <p:txBody>
          <a:bodyPr/>
          <a:lstStyle/>
          <a:p>
            <a:fld id="{06DE6E4C-9EFA-43D4-A466-27E605DE36D5}" type="slidenum">
              <a:rPr lang="en-US" smtClean="0"/>
              <a:t>68</a:t>
            </a:fld>
            <a:endParaRPr lang="en-US"/>
          </a:p>
        </p:txBody>
      </p:sp>
    </p:spTree>
    <p:extLst>
      <p:ext uri="{BB962C8B-B14F-4D97-AF65-F5344CB8AC3E}">
        <p14:creationId xmlns:p14="http://schemas.microsoft.com/office/powerpoint/2010/main" val="235869220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provide a font text size other than the default for your label use the setFont method of the Labeled class. </a:t>
            </a:r>
          </a:p>
          <a:p>
            <a:endParaRPr lang="en-US" dirty="0"/>
          </a:p>
          <a:p>
            <a:r>
              <a:rPr lang="en-US" dirty="0"/>
              <a:t>When you create a label, sometimes you must fit it within a space that is smaller than you need to render. To break up (wrap) the text so that is can fit into the layout area, set the true value for the setWrapText method</a:t>
            </a:r>
          </a:p>
          <a:p>
            <a:endParaRPr lang="en-US" dirty="0"/>
          </a:p>
          <a:p>
            <a:r>
              <a:rPr lang="en-US" dirty="0"/>
              <a:t>Although a label is static content and cannot be edited, you can apply visual effects or transformations to it.</a:t>
            </a:r>
          </a:p>
          <a:p>
            <a:endParaRPr lang="en-US" dirty="0"/>
          </a:p>
          <a:p>
            <a:r>
              <a:rPr lang="en-US" dirty="0"/>
              <a:t>Rotation and translation are typical transformations available in the JavaFX API. Additionally, you can set up an effect that zooms (magnifies) the label when a user hovers the mouse cursor over it.</a:t>
            </a:r>
          </a:p>
        </p:txBody>
      </p:sp>
      <p:sp>
        <p:nvSpPr>
          <p:cNvPr id="4" name="Slide Number Placeholder 3"/>
          <p:cNvSpPr>
            <a:spLocks noGrp="1"/>
          </p:cNvSpPr>
          <p:nvPr>
            <p:ph type="sldNum" sz="quarter" idx="10"/>
          </p:nvPr>
        </p:nvSpPr>
        <p:spPr/>
        <p:txBody>
          <a:bodyPr/>
          <a:lstStyle/>
          <a:p>
            <a:fld id="{06DE6E4C-9EFA-43D4-A466-27E605DE36D5}" type="slidenum">
              <a:rPr lang="en-US" smtClean="0"/>
              <a:t>69</a:t>
            </a:fld>
            <a:endParaRPr lang="en-US"/>
          </a:p>
        </p:txBody>
      </p:sp>
    </p:spTree>
    <p:extLst>
      <p:ext uri="{BB962C8B-B14F-4D97-AF65-F5344CB8AC3E}">
        <p14:creationId xmlns:p14="http://schemas.microsoft.com/office/powerpoint/2010/main" val="24965315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Nodes that have children are typically </a:t>
            </a:r>
            <a:r>
              <a:rPr lang="en-US" sz="1200" b="1" i="0" kern="1200" dirty="0">
                <a:solidFill>
                  <a:schemeClr val="tx1"/>
                </a:solidFill>
                <a:effectLst/>
                <a:latin typeface="+mn-lt"/>
                <a:ea typeface="+mn-ea"/>
                <a:cs typeface="+mn-cs"/>
              </a:rPr>
              <a:t>layout containers </a:t>
            </a:r>
            <a:r>
              <a:rPr lang="en-US" sz="1200" b="0" i="0" kern="1200" dirty="0">
                <a:solidFill>
                  <a:schemeClr val="tx1"/>
                </a:solidFill>
                <a:effectLst/>
                <a:latin typeface="+mn-lt"/>
                <a:ea typeface="+mn-ea"/>
                <a:cs typeface="+mn-cs"/>
              </a:rPr>
              <a:t>that</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arrange their child nodes in the scene. You’ll use two layout</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containers (</a:t>
            </a:r>
            <a:r>
              <a:rPr lang="en-US" sz="1200" b="0" i="0" kern="1200" dirty="0" err="1">
                <a:solidFill>
                  <a:schemeClr val="tx1"/>
                </a:solidFill>
                <a:effectLst/>
                <a:latin typeface="+mn-lt"/>
                <a:ea typeface="+mn-ea"/>
                <a:cs typeface="+mn-cs"/>
              </a:rPr>
              <a:t>VBox</a:t>
            </a:r>
            <a:r>
              <a:rPr lang="en-US" sz="1200" b="0" i="0" kern="1200" dirty="0">
                <a:solidFill>
                  <a:schemeClr val="tx1"/>
                </a:solidFill>
                <a:effectLst/>
                <a:latin typeface="+mn-lt"/>
                <a:ea typeface="+mn-ea"/>
                <a:cs typeface="+mn-cs"/>
              </a:rPr>
              <a:t> and </a:t>
            </a:r>
            <a:r>
              <a:rPr lang="en-US" sz="1200" b="0" i="0" kern="1200" dirty="0" err="1">
                <a:solidFill>
                  <a:schemeClr val="tx1"/>
                </a:solidFill>
                <a:effectLst/>
                <a:latin typeface="+mn-lt"/>
                <a:ea typeface="+mn-ea"/>
                <a:cs typeface="+mn-cs"/>
              </a:rPr>
              <a:t>GridPane</a:t>
            </a:r>
            <a:r>
              <a:rPr lang="en-US" sz="1200" b="0" i="0" kern="1200" dirty="0">
                <a:solidFill>
                  <a:schemeClr val="tx1"/>
                </a:solidFill>
                <a:effectLst/>
                <a:latin typeface="+mn-lt"/>
                <a:ea typeface="+mn-ea"/>
                <a:cs typeface="+mn-cs"/>
              </a:rPr>
              <a:t>)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nodes arranged in a</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layout container are a combination of controls and, in more</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complex GUIs, possibly other layout containers.</a:t>
            </a:r>
            <a:r>
              <a:rPr lang="en-US" dirty="0"/>
              <a:t> </a:t>
            </a:r>
            <a:br>
              <a:rPr lang="en-US" dirty="0"/>
            </a:br>
            <a:endParaRPr lang="en-US" dirty="0"/>
          </a:p>
        </p:txBody>
      </p:sp>
      <p:sp>
        <p:nvSpPr>
          <p:cNvPr id="4" name="Slide Number Placeholder 3"/>
          <p:cNvSpPr>
            <a:spLocks noGrp="1"/>
          </p:cNvSpPr>
          <p:nvPr>
            <p:ph type="sldNum" sz="quarter" idx="10"/>
          </p:nvPr>
        </p:nvSpPr>
        <p:spPr/>
        <p:txBody>
          <a:bodyPr/>
          <a:lstStyle/>
          <a:p>
            <a:fld id="{06DE6E4C-9EFA-43D4-A466-27E605DE36D5}" type="slidenum">
              <a:rPr lang="en-US" smtClean="0"/>
              <a:t>7</a:t>
            </a:fld>
            <a:endParaRPr lang="en-US"/>
          </a:p>
        </p:txBody>
      </p:sp>
    </p:spTree>
    <p:extLst>
      <p:ext uri="{BB962C8B-B14F-4D97-AF65-F5344CB8AC3E}">
        <p14:creationId xmlns:p14="http://schemas.microsoft.com/office/powerpoint/2010/main" val="137445941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the text of the label exceeds the bounds of the label, then the last three characters which can be displayed will be "...". If the label is too short to even display that, then only as many "." as possible will be shown. </a:t>
            </a:r>
          </a:p>
          <a:p>
            <a:endParaRPr lang="en-US" dirty="0"/>
          </a:p>
        </p:txBody>
      </p:sp>
      <p:sp>
        <p:nvSpPr>
          <p:cNvPr id="4" name="Slide Number Placeholder 3"/>
          <p:cNvSpPr>
            <a:spLocks noGrp="1"/>
          </p:cNvSpPr>
          <p:nvPr>
            <p:ph type="sldNum" sz="quarter" idx="10"/>
          </p:nvPr>
        </p:nvSpPr>
        <p:spPr/>
        <p:txBody>
          <a:bodyPr/>
          <a:lstStyle/>
          <a:p>
            <a:fld id="{06DE6E4C-9EFA-43D4-A466-27E605DE36D5}" type="slidenum">
              <a:rPr lang="en-US" smtClean="0"/>
              <a:t>70</a:t>
            </a:fld>
            <a:endParaRPr lang="en-US"/>
          </a:p>
        </p:txBody>
      </p:sp>
    </p:spTree>
    <p:extLst>
      <p:ext uri="{BB962C8B-B14F-4D97-AF65-F5344CB8AC3E}">
        <p14:creationId xmlns:p14="http://schemas.microsoft.com/office/powerpoint/2010/main" val="336431350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onotype Sorts"/>
              <a:buNone/>
            </a:pPr>
            <a:r>
              <a:rPr lang="en-US" dirty="0"/>
              <a:t>JavaFX button control is represented by </a:t>
            </a:r>
            <a:r>
              <a:rPr lang="en-US" b="1" dirty="0" err="1"/>
              <a:t>javafx.scene.control.Button</a:t>
            </a:r>
            <a:r>
              <a:rPr lang="en-US" dirty="0"/>
              <a:t> class. A button is a component that can control the behavior of the Application. An event is generated whenever the button gets clicked.</a:t>
            </a:r>
          </a:p>
          <a:p>
            <a:pPr marL="0" indent="0">
              <a:buFont typeface="Monotype Sorts"/>
              <a:buNone/>
            </a:pPr>
            <a:endParaRPr lang="en-US" dirty="0"/>
          </a:p>
          <a:p>
            <a:pPr marL="0" indent="0">
              <a:buFont typeface="Monotype Sorts"/>
              <a:buNone/>
            </a:pPr>
            <a:r>
              <a:rPr lang="en-US" dirty="0"/>
              <a:t>The Button class is an extension of the Labeled class. It can display text, an image, or both</a:t>
            </a:r>
          </a:p>
          <a:p>
            <a:pPr marL="0" indent="0">
              <a:buFont typeface="Monotype Sorts"/>
              <a:buNone/>
            </a:pPr>
            <a:endParaRPr lang="en-US" altLang="en-US" sz="1200" dirty="0"/>
          </a:p>
          <a:p>
            <a:pPr marL="0" indent="0">
              <a:buFont typeface="Monotype Sorts"/>
              <a:buNone/>
            </a:pPr>
            <a:r>
              <a:rPr lang="en-US" altLang="en-US" sz="1200" dirty="0"/>
              <a:t>JavaFX provides regular buttons, toggle buttons, check box buttons, and radio buttons. The common features of these buttons are defined in </a:t>
            </a:r>
            <a:r>
              <a:rPr lang="en-US" altLang="en-US" sz="1200" b="1" dirty="0" err="1"/>
              <a:t>ButtonBase</a:t>
            </a:r>
            <a:r>
              <a:rPr lang="en-US" altLang="en-US" sz="1200" dirty="0"/>
              <a:t> and </a:t>
            </a:r>
            <a:r>
              <a:rPr lang="en-US" altLang="en-US" sz="1200" b="1" dirty="0"/>
              <a:t>Labeled</a:t>
            </a:r>
            <a:r>
              <a:rPr lang="en-US" altLang="en-US" sz="1200" dirty="0"/>
              <a:t> classes.</a:t>
            </a:r>
          </a:p>
        </p:txBody>
      </p:sp>
      <p:sp>
        <p:nvSpPr>
          <p:cNvPr id="4" name="Slide Number Placeholder 3"/>
          <p:cNvSpPr>
            <a:spLocks noGrp="1"/>
          </p:cNvSpPr>
          <p:nvPr>
            <p:ph type="sldNum" sz="quarter" idx="10"/>
          </p:nvPr>
        </p:nvSpPr>
        <p:spPr/>
        <p:txBody>
          <a:bodyPr/>
          <a:lstStyle/>
          <a:p>
            <a:fld id="{06DE6E4C-9EFA-43D4-A466-27E605DE36D5}" type="slidenum">
              <a:rPr lang="en-US" smtClean="0"/>
              <a:t>71</a:t>
            </a:fld>
            <a:endParaRPr lang="en-US"/>
          </a:p>
        </p:txBody>
      </p:sp>
    </p:spTree>
    <p:extLst>
      <p:ext uri="{BB962C8B-B14F-4D97-AF65-F5344CB8AC3E}">
        <p14:creationId xmlns:p14="http://schemas.microsoft.com/office/powerpoint/2010/main" val="350771365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06DE6E4C-9EFA-43D4-A466-27E605DE36D5}" type="slidenum">
              <a:rPr lang="en-US" smtClean="0"/>
              <a:t>72</a:t>
            </a:fld>
            <a:endParaRPr lang="en-US"/>
          </a:p>
        </p:txBody>
      </p:sp>
    </p:spTree>
    <p:extLst>
      <p:ext uri="{BB962C8B-B14F-4D97-AF65-F5344CB8AC3E}">
        <p14:creationId xmlns:p14="http://schemas.microsoft.com/office/powerpoint/2010/main" val="87613065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06DE6E4C-9EFA-43D4-A466-27E605DE36D5}" type="slidenum">
              <a:rPr lang="en-US" smtClean="0"/>
              <a:t>73</a:t>
            </a:fld>
            <a:endParaRPr lang="en-US"/>
          </a:p>
        </p:txBody>
      </p:sp>
    </p:spTree>
    <p:extLst>
      <p:ext uri="{BB962C8B-B14F-4D97-AF65-F5344CB8AC3E}">
        <p14:creationId xmlns:p14="http://schemas.microsoft.com/office/powerpoint/2010/main" val="196249554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06DE6E4C-9EFA-43D4-A466-27E605DE36D5}" type="slidenum">
              <a:rPr lang="en-US" smtClean="0"/>
              <a:t>74</a:t>
            </a:fld>
            <a:endParaRPr lang="en-US"/>
          </a:p>
        </p:txBody>
      </p:sp>
    </p:spTree>
    <p:extLst>
      <p:ext uri="{BB962C8B-B14F-4D97-AF65-F5344CB8AC3E}">
        <p14:creationId xmlns:p14="http://schemas.microsoft.com/office/powerpoint/2010/main" val="67981304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06DE6E4C-9EFA-43D4-A466-27E605DE36D5}" type="slidenum">
              <a:rPr lang="en-US" smtClean="0"/>
              <a:t>75</a:t>
            </a:fld>
            <a:endParaRPr lang="en-US"/>
          </a:p>
        </p:txBody>
      </p:sp>
    </p:spTree>
    <p:extLst>
      <p:ext uri="{BB962C8B-B14F-4D97-AF65-F5344CB8AC3E}">
        <p14:creationId xmlns:p14="http://schemas.microsoft.com/office/powerpoint/2010/main" val="187201889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radio button control can be either selected or deselected. Typically radio buttons are combined into a group where only one button at a time can be selected. This behavior distinguishes them from toggle buttons, because all toggle buttons in a group can be in a deselected state.</a:t>
            </a:r>
          </a:p>
        </p:txBody>
      </p:sp>
      <p:sp>
        <p:nvSpPr>
          <p:cNvPr id="4" name="Slide Number Placeholder 3"/>
          <p:cNvSpPr>
            <a:spLocks noGrp="1"/>
          </p:cNvSpPr>
          <p:nvPr>
            <p:ph type="sldNum" sz="quarter" idx="10"/>
          </p:nvPr>
        </p:nvSpPr>
        <p:spPr/>
        <p:txBody>
          <a:bodyPr/>
          <a:lstStyle/>
          <a:p>
            <a:fld id="{06DE6E4C-9EFA-43D4-A466-27E605DE36D5}" type="slidenum">
              <a:rPr lang="en-US" smtClean="0"/>
              <a:t>76</a:t>
            </a:fld>
            <a:endParaRPr lang="en-US"/>
          </a:p>
        </p:txBody>
      </p:sp>
    </p:spTree>
    <p:extLst>
      <p:ext uri="{BB962C8B-B14F-4D97-AF65-F5344CB8AC3E}">
        <p14:creationId xmlns:p14="http://schemas.microsoft.com/office/powerpoint/2010/main" val="270199015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ToggleGroup</a:t>
            </a:r>
            <a:r>
              <a:rPr lang="en-US" dirty="0"/>
              <a:t> object provides references to all radio buttons that are associated with it and manages them so that only one of the radio buttons can be selected at a time.</a:t>
            </a:r>
          </a:p>
          <a:p>
            <a:endParaRPr lang="en-US" dirty="0"/>
          </a:p>
        </p:txBody>
      </p:sp>
      <p:sp>
        <p:nvSpPr>
          <p:cNvPr id="4" name="Slide Number Placeholder 3"/>
          <p:cNvSpPr>
            <a:spLocks noGrp="1"/>
          </p:cNvSpPr>
          <p:nvPr>
            <p:ph type="sldNum" sz="quarter" idx="10"/>
          </p:nvPr>
        </p:nvSpPr>
        <p:spPr/>
        <p:txBody>
          <a:bodyPr/>
          <a:lstStyle/>
          <a:p>
            <a:fld id="{06DE6E4C-9EFA-43D4-A466-27E605DE36D5}" type="slidenum">
              <a:rPr lang="en-US" smtClean="0"/>
              <a:t>77</a:t>
            </a:fld>
            <a:endParaRPr lang="en-US"/>
          </a:p>
        </p:txBody>
      </p:sp>
    </p:spTree>
    <p:extLst>
      <p:ext uri="{BB962C8B-B14F-4D97-AF65-F5344CB8AC3E}">
        <p14:creationId xmlns:p14="http://schemas.microsoft.com/office/powerpoint/2010/main" val="279425701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DE6E4C-9EFA-43D4-A466-27E605DE36D5}" type="slidenum">
              <a:rPr lang="en-US" smtClean="0"/>
              <a:t>78</a:t>
            </a:fld>
            <a:endParaRPr lang="en-US"/>
          </a:p>
        </p:txBody>
      </p:sp>
    </p:spTree>
    <p:extLst>
      <p:ext uri="{BB962C8B-B14F-4D97-AF65-F5344CB8AC3E}">
        <p14:creationId xmlns:p14="http://schemas.microsoft.com/office/powerpoint/2010/main" val="3869172029"/>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06DE6E4C-9EFA-43D4-A466-27E605DE36D5}" type="slidenum">
              <a:rPr lang="en-US" smtClean="0"/>
              <a:t>79</a:t>
            </a:fld>
            <a:endParaRPr lang="en-US"/>
          </a:p>
        </p:txBody>
      </p:sp>
    </p:spTree>
    <p:extLst>
      <p:ext uri="{BB962C8B-B14F-4D97-AF65-F5344CB8AC3E}">
        <p14:creationId xmlns:p14="http://schemas.microsoft.com/office/powerpoint/2010/main" val="40359216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Each visual element in the scene graph is a </a:t>
            </a:r>
            <a:r>
              <a:rPr lang="en-US" sz="1200" b="1" i="0" kern="1200" dirty="0">
                <a:solidFill>
                  <a:schemeClr val="tx1"/>
                </a:solidFill>
                <a:effectLst/>
                <a:latin typeface="+mn-lt"/>
                <a:ea typeface="+mn-ea"/>
                <a:cs typeface="+mn-cs"/>
              </a:rPr>
              <a:t>node</a:t>
            </a:r>
            <a:r>
              <a:rPr lang="en-US" sz="1200" b="0" i="0" kern="1200" dirty="0">
                <a:solidFill>
                  <a:schemeClr val="tx1"/>
                </a:solidFill>
                <a:effectLst/>
                <a:latin typeface="+mn-lt"/>
                <a:ea typeface="+mn-ea"/>
                <a:cs typeface="+mn-cs"/>
              </a:rPr>
              <a:t>—an instance</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of a subclass of Node (package </a:t>
            </a:r>
            <a:r>
              <a:rPr lang="en-US" sz="1200" b="0" i="0" kern="1200" dirty="0" err="1">
                <a:solidFill>
                  <a:schemeClr val="tx1"/>
                </a:solidFill>
                <a:effectLst/>
                <a:latin typeface="+mn-lt"/>
                <a:ea typeface="+mn-ea"/>
                <a:cs typeface="+mn-cs"/>
              </a:rPr>
              <a:t>javafx.scene</a:t>
            </a:r>
            <a:r>
              <a:rPr lang="en-US" sz="1200" b="0" i="0" kern="1200" dirty="0">
                <a:solidFill>
                  <a:schemeClr val="tx1"/>
                </a:solidFill>
                <a:effectLst/>
                <a:latin typeface="+mn-lt"/>
                <a:ea typeface="+mn-ea"/>
                <a:cs typeface="+mn-cs"/>
              </a:rPr>
              <a:t>), which</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defines common attributes and behaviors for all nodes. With</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the exception of the first node in the scene graph—the </a:t>
            </a:r>
            <a:r>
              <a:rPr lang="en-US" sz="1200" b="1" i="0" kern="1200" dirty="0">
                <a:solidFill>
                  <a:schemeClr val="tx1"/>
                </a:solidFill>
                <a:effectLst/>
                <a:latin typeface="+mn-lt"/>
                <a:ea typeface="+mn-ea"/>
                <a:cs typeface="+mn-cs"/>
              </a:rPr>
              <a:t>root</a:t>
            </a:r>
            <a:br>
              <a:rPr lang="en-US" sz="1200" b="1" i="0" kern="1200" dirty="0">
                <a:solidFill>
                  <a:schemeClr val="tx1"/>
                </a:solidFill>
                <a:effectLst/>
                <a:latin typeface="+mn-lt"/>
                <a:ea typeface="+mn-ea"/>
                <a:cs typeface="+mn-cs"/>
              </a:rPr>
            </a:br>
            <a:r>
              <a:rPr lang="en-US" sz="1200" b="1" i="0" kern="1200" dirty="0">
                <a:solidFill>
                  <a:schemeClr val="tx1"/>
                </a:solidFill>
                <a:effectLst/>
                <a:latin typeface="+mn-lt"/>
                <a:ea typeface="+mn-ea"/>
                <a:cs typeface="+mn-cs"/>
              </a:rPr>
              <a:t>node</a:t>
            </a:r>
            <a:r>
              <a:rPr lang="en-US" sz="1200" b="0" i="0" kern="1200" dirty="0">
                <a:solidFill>
                  <a:schemeClr val="tx1"/>
                </a:solidFill>
                <a:effectLst/>
                <a:latin typeface="+mn-lt"/>
                <a:ea typeface="+mn-ea"/>
                <a:cs typeface="+mn-cs"/>
              </a:rPr>
              <a:t>—each node in the scene graph has one parent. Nodes</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can have transforms (e.g., moving, rotating and scaling),</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opacity (whether a node is transparent, partially transparent or</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opaque), effects (e.g., drop shadows, blurs, reflection and</a:t>
            </a:r>
            <a:r>
              <a:rPr lang="en-US" dirty="0"/>
              <a:t> </a:t>
            </a:r>
            <a:r>
              <a:rPr lang="en-US" sz="1200" b="0" i="0" kern="1200" dirty="0">
                <a:solidFill>
                  <a:schemeClr val="tx1"/>
                </a:solidFill>
                <a:effectLst/>
                <a:latin typeface="+mn-lt"/>
                <a:ea typeface="+mn-ea"/>
                <a:cs typeface="+mn-cs"/>
              </a:rPr>
              <a:t>lighting) and more that we’ll introduce in later</a:t>
            </a:r>
            <a:br>
              <a:rPr lang="en-US" sz="1200" b="0" i="0" kern="1200" dirty="0">
                <a:solidFill>
                  <a:schemeClr val="tx1"/>
                </a:solidFill>
                <a:effectLst/>
                <a:latin typeface="+mn-lt"/>
                <a:ea typeface="+mn-ea"/>
                <a:cs typeface="+mn-cs"/>
              </a:rPr>
            </a:br>
            <a:br>
              <a:rPr lang="en-US" dirty="0"/>
            </a:br>
            <a:br>
              <a:rPr lang="en-US" dirty="0"/>
            </a:br>
            <a:endParaRPr lang="en-US" dirty="0"/>
          </a:p>
        </p:txBody>
      </p:sp>
      <p:sp>
        <p:nvSpPr>
          <p:cNvPr id="4" name="Slide Number Placeholder 3"/>
          <p:cNvSpPr>
            <a:spLocks noGrp="1"/>
          </p:cNvSpPr>
          <p:nvPr>
            <p:ph type="sldNum" sz="quarter" idx="10"/>
          </p:nvPr>
        </p:nvSpPr>
        <p:spPr/>
        <p:txBody>
          <a:bodyPr/>
          <a:lstStyle/>
          <a:p>
            <a:fld id="{06DE6E4C-9EFA-43D4-A466-27E605DE36D5}" type="slidenum">
              <a:rPr lang="en-US" smtClean="0"/>
              <a:t>8</a:t>
            </a:fld>
            <a:endParaRPr lang="en-US"/>
          </a:p>
        </p:txBody>
      </p:sp>
    </p:spTree>
    <p:extLst>
      <p:ext uri="{BB962C8B-B14F-4D97-AF65-F5344CB8AC3E}">
        <p14:creationId xmlns:p14="http://schemas.microsoft.com/office/powerpoint/2010/main" val="4046214268"/>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06DE6E4C-9EFA-43D4-A466-27E605DE36D5}" type="slidenum">
              <a:rPr lang="en-US" smtClean="0"/>
              <a:t>80</a:t>
            </a:fld>
            <a:endParaRPr lang="en-US"/>
          </a:p>
        </p:txBody>
      </p:sp>
    </p:spTree>
    <p:extLst>
      <p:ext uri="{BB962C8B-B14F-4D97-AF65-F5344CB8AC3E}">
        <p14:creationId xmlns:p14="http://schemas.microsoft.com/office/powerpoint/2010/main" val="401348486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06DE6E4C-9EFA-43D4-A466-27E605DE36D5}" type="slidenum">
              <a:rPr lang="en-US" smtClean="0"/>
              <a:t>81</a:t>
            </a:fld>
            <a:endParaRPr lang="en-US"/>
          </a:p>
        </p:txBody>
      </p:sp>
    </p:spTree>
    <p:extLst>
      <p:ext uri="{BB962C8B-B14F-4D97-AF65-F5344CB8AC3E}">
        <p14:creationId xmlns:p14="http://schemas.microsoft.com/office/powerpoint/2010/main" val="426806791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Text input component that allows a user to enter multiple lines of plain text</a:t>
            </a:r>
          </a:p>
        </p:txBody>
      </p:sp>
      <p:sp>
        <p:nvSpPr>
          <p:cNvPr id="4" name="Slide Number Placeholder 3"/>
          <p:cNvSpPr>
            <a:spLocks noGrp="1"/>
          </p:cNvSpPr>
          <p:nvPr>
            <p:ph type="sldNum" sz="quarter" idx="10"/>
          </p:nvPr>
        </p:nvSpPr>
        <p:spPr/>
        <p:txBody>
          <a:bodyPr/>
          <a:lstStyle/>
          <a:p>
            <a:fld id="{06DE6E4C-9EFA-43D4-A466-27E605DE36D5}" type="slidenum">
              <a:rPr lang="en-US" smtClean="0"/>
              <a:t>82</a:t>
            </a:fld>
            <a:endParaRPr lang="en-US"/>
          </a:p>
        </p:txBody>
      </p:sp>
    </p:spTree>
    <p:extLst>
      <p:ext uri="{BB962C8B-B14F-4D97-AF65-F5344CB8AC3E}">
        <p14:creationId xmlns:p14="http://schemas.microsoft.com/office/powerpoint/2010/main" val="648553414"/>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06DE6E4C-9EFA-43D4-A466-27E605DE36D5}" type="slidenum">
              <a:rPr lang="en-US" smtClean="0"/>
              <a:t>83</a:t>
            </a:fld>
            <a:endParaRPr lang="en-US"/>
          </a:p>
        </p:txBody>
      </p:sp>
    </p:spTree>
    <p:extLst>
      <p:ext uri="{BB962C8B-B14F-4D97-AF65-F5344CB8AC3E}">
        <p14:creationId xmlns:p14="http://schemas.microsoft.com/office/powerpoint/2010/main" val="3009538128"/>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combo box is a typical element of a user interface that enables users to choose one of several options. A combo box is helpful when the number of items to show exceeds some limit, because it can add scrolling to the drop down list, unlike a choice box. If the number of items does not exceed a certain limit, developers can decide whether a combo box or a choice box better suits their needs.</a:t>
            </a:r>
          </a:p>
        </p:txBody>
      </p:sp>
      <p:sp>
        <p:nvSpPr>
          <p:cNvPr id="4" name="Slide Number Placeholder 3"/>
          <p:cNvSpPr>
            <a:spLocks noGrp="1"/>
          </p:cNvSpPr>
          <p:nvPr>
            <p:ph type="sldNum" sz="quarter" idx="10"/>
          </p:nvPr>
        </p:nvSpPr>
        <p:spPr/>
        <p:txBody>
          <a:bodyPr/>
          <a:lstStyle/>
          <a:p>
            <a:fld id="{06DE6E4C-9EFA-43D4-A466-27E605DE36D5}" type="slidenum">
              <a:rPr lang="en-US" smtClean="0"/>
              <a:t>84</a:t>
            </a:fld>
            <a:endParaRPr lang="en-US"/>
          </a:p>
        </p:txBody>
      </p:sp>
    </p:spTree>
    <p:extLst>
      <p:ext uri="{BB962C8B-B14F-4D97-AF65-F5344CB8AC3E}">
        <p14:creationId xmlns:p14="http://schemas.microsoft.com/office/powerpoint/2010/main" val="336123682"/>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creating a combo box, you must instantiate the </a:t>
            </a:r>
            <a:r>
              <a:rPr lang="en-US" dirty="0" err="1"/>
              <a:t>ComboBox</a:t>
            </a:r>
            <a:r>
              <a:rPr lang="en-US" dirty="0"/>
              <a:t> class and define the items as an observable list, just like other UI controls such as </a:t>
            </a:r>
            <a:r>
              <a:rPr lang="en-US" dirty="0" err="1"/>
              <a:t>ChoiceBox</a:t>
            </a:r>
            <a:r>
              <a:rPr lang="en-US" dirty="0"/>
              <a:t>, </a:t>
            </a:r>
            <a:r>
              <a:rPr lang="en-US" dirty="0" err="1"/>
              <a:t>ListView</a:t>
            </a:r>
            <a:r>
              <a:rPr lang="en-US" dirty="0"/>
              <a:t>, and </a:t>
            </a:r>
            <a:r>
              <a:rPr lang="en-US" dirty="0" err="1"/>
              <a:t>TableView</a:t>
            </a:r>
            <a:r>
              <a:rPr lang="en-US" dirty="0"/>
              <a:t>. </a:t>
            </a:r>
            <a:r>
              <a:rPr lang="en-US" dirty="0">
                <a:hlinkClick r:id="rId3"/>
              </a:rPr>
              <a:t>Example 14-1</a:t>
            </a:r>
            <a:r>
              <a:rPr lang="en-US" dirty="0"/>
              <a:t> sets the items within a constructor.</a:t>
            </a:r>
          </a:p>
          <a:p>
            <a:endParaRPr lang="en-US" dirty="0"/>
          </a:p>
          <a:p>
            <a:r>
              <a:rPr lang="en-US" dirty="0"/>
              <a:t>You can use the </a:t>
            </a:r>
            <a:r>
              <a:rPr lang="en-US" dirty="0" err="1"/>
              <a:t>setValue</a:t>
            </a:r>
            <a:r>
              <a:rPr lang="en-US" dirty="0"/>
              <a:t> method to specify the item selected in the combo box</a:t>
            </a:r>
          </a:p>
          <a:p>
            <a:r>
              <a:rPr lang="en-US" dirty="0"/>
              <a:t>Similarly, you can obtain the value of the selected item by calling the </a:t>
            </a:r>
            <a:r>
              <a:rPr lang="en-US" dirty="0" err="1"/>
              <a:t>getValue</a:t>
            </a:r>
            <a:r>
              <a:rPr lang="en-US" dirty="0"/>
              <a:t> method.</a:t>
            </a:r>
          </a:p>
          <a:p>
            <a:r>
              <a:rPr lang="en-US" dirty="0"/>
              <a:t>You can also restrict the number of visible rows in the </a:t>
            </a:r>
            <a:r>
              <a:rPr lang="en-US" dirty="0" err="1"/>
              <a:t>ComboBox</a:t>
            </a:r>
            <a:r>
              <a:rPr lang="en-US" dirty="0"/>
              <a:t> drop down list when it is displayed. </a:t>
            </a:r>
          </a:p>
          <a:p>
            <a:endParaRPr lang="en-US" dirty="0"/>
          </a:p>
        </p:txBody>
      </p:sp>
      <p:sp>
        <p:nvSpPr>
          <p:cNvPr id="4" name="Slide Number Placeholder 3"/>
          <p:cNvSpPr>
            <a:spLocks noGrp="1"/>
          </p:cNvSpPr>
          <p:nvPr>
            <p:ph type="sldNum" sz="quarter" idx="10"/>
          </p:nvPr>
        </p:nvSpPr>
        <p:spPr/>
        <p:txBody>
          <a:bodyPr/>
          <a:lstStyle/>
          <a:p>
            <a:fld id="{06DE6E4C-9EFA-43D4-A466-27E605DE36D5}" type="slidenum">
              <a:rPr lang="en-US" smtClean="0"/>
              <a:t>85</a:t>
            </a:fld>
            <a:endParaRPr lang="en-US"/>
          </a:p>
        </p:txBody>
      </p:sp>
    </p:spTree>
    <p:extLst>
      <p:ext uri="{BB962C8B-B14F-4D97-AF65-F5344CB8AC3E}">
        <p14:creationId xmlns:p14="http://schemas.microsoft.com/office/powerpoint/2010/main" val="2269840213"/>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06DE6E4C-9EFA-43D4-A466-27E605DE36D5}" type="slidenum">
              <a:rPr lang="en-US" smtClean="0"/>
              <a:t>86</a:t>
            </a:fld>
            <a:endParaRPr lang="en-US"/>
          </a:p>
        </p:txBody>
      </p:sp>
    </p:spTree>
    <p:extLst>
      <p:ext uri="{BB962C8B-B14F-4D97-AF65-F5344CB8AC3E}">
        <p14:creationId xmlns:p14="http://schemas.microsoft.com/office/powerpoint/2010/main" val="2166066004"/>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06DE6E4C-9EFA-43D4-A466-27E605DE36D5}" type="slidenum">
              <a:rPr lang="en-US" smtClean="0"/>
              <a:t>87</a:t>
            </a:fld>
            <a:endParaRPr lang="en-US"/>
          </a:p>
        </p:txBody>
      </p:sp>
    </p:spTree>
    <p:extLst>
      <p:ext uri="{BB962C8B-B14F-4D97-AF65-F5344CB8AC3E}">
        <p14:creationId xmlns:p14="http://schemas.microsoft.com/office/powerpoint/2010/main" val="886649149"/>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06DE6E4C-9EFA-43D4-A466-27E605DE36D5}" type="slidenum">
              <a:rPr lang="en-US" smtClean="0"/>
              <a:t>88</a:t>
            </a:fld>
            <a:endParaRPr lang="en-US"/>
          </a:p>
        </p:txBody>
      </p:sp>
    </p:spTree>
    <p:extLst>
      <p:ext uri="{BB962C8B-B14F-4D97-AF65-F5344CB8AC3E}">
        <p14:creationId xmlns:p14="http://schemas.microsoft.com/office/powerpoint/2010/main" val="4147502759"/>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06DE6E4C-9EFA-43D4-A466-27E605DE36D5}" type="slidenum">
              <a:rPr lang="en-US" smtClean="0"/>
              <a:t>89</a:t>
            </a:fld>
            <a:endParaRPr lang="en-US"/>
          </a:p>
        </p:txBody>
      </p:sp>
    </p:spTree>
    <p:extLst>
      <p:ext uri="{BB962C8B-B14F-4D97-AF65-F5344CB8AC3E}">
        <p14:creationId xmlns:p14="http://schemas.microsoft.com/office/powerpoint/2010/main" val="24425222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JavaFX program is defined in a class that extends </a:t>
            </a:r>
            <a:r>
              <a:rPr lang="en-US" sz="1200" b="1" i="0" kern="1200" dirty="0" err="1">
                <a:solidFill>
                  <a:schemeClr val="tx1"/>
                </a:solidFill>
                <a:effectLst/>
                <a:latin typeface="+mn-lt"/>
                <a:ea typeface="+mn-ea"/>
                <a:cs typeface="+mn-cs"/>
              </a:rPr>
              <a:t>javafx.application</a:t>
            </a:r>
            <a:r>
              <a:rPr lang="en-US" dirty="0"/>
              <a:t> </a:t>
            </a:r>
            <a:br>
              <a:rPr lang="en-US" dirty="0"/>
            </a:br>
            <a:r>
              <a:rPr lang="en-US" sz="1200" b="0" i="0" kern="1200" dirty="0">
                <a:solidFill>
                  <a:schemeClr val="tx1"/>
                </a:solidFill>
                <a:effectLst/>
                <a:latin typeface="+mn-lt"/>
                <a:ea typeface="+mn-ea"/>
                <a:cs typeface="+mn-cs"/>
              </a:rPr>
              <a:t>The main class overrides the </a:t>
            </a:r>
            <a:r>
              <a:rPr lang="en-US" sz="1200" b="1" i="0" kern="1200" dirty="0">
                <a:solidFill>
                  <a:schemeClr val="tx1"/>
                </a:solidFill>
                <a:effectLst/>
                <a:latin typeface="+mn-lt"/>
                <a:ea typeface="+mn-ea"/>
                <a:cs typeface="+mn-cs"/>
              </a:rPr>
              <a:t>start </a:t>
            </a:r>
            <a:r>
              <a:rPr lang="en-US" sz="1200" b="0" i="0" kern="1200" dirty="0">
                <a:solidFill>
                  <a:schemeClr val="tx1"/>
                </a:solidFill>
                <a:effectLst/>
                <a:latin typeface="+mn-lt"/>
                <a:ea typeface="+mn-ea"/>
                <a:cs typeface="+mn-cs"/>
              </a:rPr>
              <a:t>method defined in </a:t>
            </a:r>
            <a:r>
              <a:rPr lang="en-US" sz="1200" b="1" i="0" kern="1200" dirty="0" err="1">
                <a:solidFill>
                  <a:schemeClr val="tx1"/>
                </a:solidFill>
                <a:effectLst/>
                <a:latin typeface="+mn-lt"/>
                <a:ea typeface="+mn-ea"/>
                <a:cs typeface="+mn-cs"/>
              </a:rPr>
              <a:t>javafx.application.Application</a:t>
            </a:r>
            <a:r>
              <a:rPr lang="en-US" dirty="0"/>
              <a:t> </a:t>
            </a:r>
            <a:br>
              <a:rPr lang="en-US" dirty="0"/>
            </a:b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start </a:t>
            </a:r>
            <a:r>
              <a:rPr lang="en-US" sz="1200" b="0" i="0" kern="1200" dirty="0">
                <a:solidFill>
                  <a:schemeClr val="tx1"/>
                </a:solidFill>
                <a:effectLst/>
                <a:latin typeface="+mn-lt"/>
                <a:ea typeface="+mn-ea"/>
                <a:cs typeface="+mn-cs"/>
              </a:rPr>
              <a:t>method normally places UI controls in a scene and displays the scene in a stage</a:t>
            </a:r>
            <a:r>
              <a:rPr lang="en-US" dirty="0"/>
              <a:t> </a:t>
            </a:r>
            <a:br>
              <a:rPr lang="en-US" dirty="0"/>
            </a:b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creates a </a:t>
            </a:r>
            <a:r>
              <a:rPr lang="en-US" sz="1200" b="1" i="0" kern="1200" dirty="0">
                <a:solidFill>
                  <a:schemeClr val="tx1"/>
                </a:solidFill>
                <a:effectLst/>
                <a:latin typeface="+mn-lt"/>
                <a:ea typeface="+mn-ea"/>
                <a:cs typeface="+mn-cs"/>
              </a:rPr>
              <a:t>Button </a:t>
            </a:r>
            <a:r>
              <a:rPr lang="en-US" sz="1200" b="0" i="0" kern="1200" dirty="0">
                <a:solidFill>
                  <a:schemeClr val="tx1"/>
                </a:solidFill>
                <a:effectLst/>
                <a:latin typeface="+mn-lt"/>
                <a:ea typeface="+mn-ea"/>
                <a:cs typeface="+mn-cs"/>
              </a:rPr>
              <a:t>object and places it in a </a:t>
            </a:r>
            <a:r>
              <a:rPr lang="en-US" sz="1200" b="1" i="0" kern="1200" dirty="0">
                <a:solidFill>
                  <a:schemeClr val="tx1"/>
                </a:solidFill>
                <a:effectLst/>
                <a:latin typeface="+mn-lt"/>
                <a:ea typeface="+mn-ea"/>
                <a:cs typeface="+mn-cs"/>
              </a:rPr>
              <a:t>Scene </a:t>
            </a:r>
            <a:r>
              <a:rPr lang="en-US" sz="1200" b="0" i="0" kern="1200" dirty="0">
                <a:solidFill>
                  <a:schemeClr val="tx1"/>
                </a:solidFill>
                <a:effectLst/>
                <a:latin typeface="+mn-lt"/>
                <a:ea typeface="+mn-ea"/>
                <a:cs typeface="+mn-cs"/>
              </a:rPr>
              <a:t>object </a:t>
            </a:r>
            <a:br>
              <a:rPr lang="en-US" dirty="0"/>
            </a:b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a:p>
            <a:endParaRPr lang="en-US" dirty="0"/>
          </a:p>
          <a:p>
            <a:r>
              <a:rPr lang="en-US" sz="1200" b="0" i="0" kern="1200" dirty="0">
                <a:solidFill>
                  <a:schemeClr val="tx1"/>
                </a:solidFill>
                <a:effectLst/>
                <a:latin typeface="+mn-lt"/>
                <a:ea typeface="+mn-ea"/>
                <a:cs typeface="+mn-cs"/>
              </a:rPr>
              <a:t>A </a:t>
            </a:r>
            <a:r>
              <a:rPr lang="en-US" sz="1200" b="1" i="0" kern="1200" dirty="0">
                <a:solidFill>
                  <a:schemeClr val="tx1"/>
                </a:solidFill>
                <a:effectLst/>
                <a:latin typeface="+mn-lt"/>
                <a:ea typeface="+mn-ea"/>
                <a:cs typeface="+mn-cs"/>
              </a:rPr>
              <a:t>Scene </a:t>
            </a:r>
            <a:r>
              <a:rPr lang="en-US" sz="1200" b="0" i="0" kern="1200" dirty="0">
                <a:solidFill>
                  <a:schemeClr val="tx1"/>
                </a:solidFill>
                <a:effectLst/>
                <a:latin typeface="+mn-lt"/>
                <a:ea typeface="+mn-ea"/>
                <a:cs typeface="+mn-cs"/>
              </a:rPr>
              <a:t>object</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can be created using the constructor </a:t>
            </a:r>
            <a:r>
              <a:rPr lang="en-US" sz="1200" b="1" i="0" kern="1200" dirty="0">
                <a:solidFill>
                  <a:schemeClr val="tx1"/>
                </a:solidFill>
                <a:effectLst/>
                <a:latin typeface="+mn-lt"/>
                <a:ea typeface="+mn-ea"/>
                <a:cs typeface="+mn-cs"/>
              </a:rPr>
              <a:t>Scene(node, width, height)</a:t>
            </a:r>
            <a:r>
              <a:rPr lang="en-US" sz="1200" b="0" i="0" kern="1200" dirty="0">
                <a:solidFill>
                  <a:schemeClr val="tx1"/>
                </a:solidFill>
                <a:effectLst/>
                <a:latin typeface="+mn-lt"/>
                <a:ea typeface="+mn-ea"/>
                <a:cs typeface="+mn-cs"/>
              </a:rPr>
              <a:t>. This constructor</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specifies the width and height of the scene and places the node in the scene</a:t>
            </a:r>
            <a:r>
              <a:rPr lang="en-US" dirty="0"/>
              <a:t> </a:t>
            </a:r>
            <a:br>
              <a:rPr lang="en-US" dirty="0"/>
            </a:br>
            <a:endParaRPr lang="en-US" dirty="0"/>
          </a:p>
        </p:txBody>
      </p:sp>
      <p:sp>
        <p:nvSpPr>
          <p:cNvPr id="4" name="Slide Number Placeholder 3"/>
          <p:cNvSpPr>
            <a:spLocks noGrp="1"/>
          </p:cNvSpPr>
          <p:nvPr>
            <p:ph type="sldNum" sz="quarter" idx="10"/>
          </p:nvPr>
        </p:nvSpPr>
        <p:spPr/>
        <p:txBody>
          <a:bodyPr/>
          <a:lstStyle/>
          <a:p>
            <a:fld id="{06DE6E4C-9EFA-43D4-A466-27E605DE36D5}" type="slidenum">
              <a:rPr lang="en-US" smtClean="0"/>
              <a:t>9</a:t>
            </a:fld>
            <a:endParaRPr lang="en-US"/>
          </a:p>
        </p:txBody>
      </p:sp>
    </p:spTree>
    <p:extLst>
      <p:ext uri="{BB962C8B-B14F-4D97-AF65-F5344CB8AC3E}">
        <p14:creationId xmlns:p14="http://schemas.microsoft.com/office/powerpoint/2010/main" val="14356974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800" y="2067144"/>
            <a:ext cx="7772400" cy="660255"/>
          </a:xfrm>
          <a:noFill/>
        </p:spPr>
        <p:txBody>
          <a:bodyPr anchor="b"/>
          <a:lstStyle>
            <a:lvl1pPr algn="l">
              <a:defRPr sz="2800" b="1">
                <a:solidFill>
                  <a:srgbClr val="56A67B"/>
                </a:solidFill>
              </a:defRPr>
            </a:lvl1pPr>
          </a:lstStyle>
          <a:p>
            <a:r>
              <a:rPr lang="en-US" dirty="0"/>
              <a:t>Chapter</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9AE015D-4E99-42B8-B1B4-4F7FEE987B9B}" type="slidenum">
              <a:rPr lang="en-US" smtClean="0"/>
              <a:t>‹#›</a:t>
            </a:fld>
            <a:endParaRPr lang="en-US"/>
          </a:p>
        </p:txBody>
      </p:sp>
      <p:sp>
        <p:nvSpPr>
          <p:cNvPr id="7" name="TextBox 6"/>
          <p:cNvSpPr txBox="1"/>
          <p:nvPr userDrawn="1"/>
        </p:nvSpPr>
        <p:spPr>
          <a:xfrm>
            <a:off x="685800" y="1320583"/>
            <a:ext cx="7886700" cy="584775"/>
          </a:xfrm>
          <a:prstGeom prst="rect">
            <a:avLst/>
          </a:prstGeom>
          <a:noFill/>
        </p:spPr>
        <p:txBody>
          <a:bodyPr wrap="square" rtlCol="0">
            <a:spAutoFit/>
          </a:bodyPr>
          <a:lstStyle/>
          <a:p>
            <a:r>
              <a:rPr lang="en-US" sz="3200" b="1" dirty="0">
                <a:latin typeface="Garamond" panose="02020404030301010803" pitchFamily="18" charset="0"/>
              </a:rPr>
              <a:t>ICS108 Object-Oriented Programming</a:t>
            </a:r>
          </a:p>
        </p:txBody>
      </p:sp>
      <p:cxnSp>
        <p:nvCxnSpPr>
          <p:cNvPr id="11" name="Straight Connector 10"/>
          <p:cNvCxnSpPr/>
          <p:nvPr userDrawn="1"/>
        </p:nvCxnSpPr>
        <p:spPr>
          <a:xfrm>
            <a:off x="685800" y="2909455"/>
            <a:ext cx="7829550"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5117638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9AE015D-4E99-42B8-B1B4-4F7FEE987B9B}" type="slidenum">
              <a:rPr lang="en-US" smtClean="0"/>
              <a:t>‹#›</a:t>
            </a:fld>
            <a:endParaRPr lang="en-US"/>
          </a:p>
        </p:txBody>
      </p:sp>
    </p:spTree>
    <p:extLst>
      <p:ext uri="{BB962C8B-B14F-4D97-AF65-F5344CB8AC3E}">
        <p14:creationId xmlns:p14="http://schemas.microsoft.com/office/powerpoint/2010/main" val="28865383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9AE015D-4E99-42B8-B1B4-4F7FEE987B9B}" type="slidenum">
              <a:rPr lang="en-US" smtClean="0"/>
              <a:t>‹#›</a:t>
            </a:fld>
            <a:endParaRPr lang="en-US"/>
          </a:p>
        </p:txBody>
      </p:sp>
    </p:spTree>
    <p:extLst>
      <p:ext uri="{BB962C8B-B14F-4D97-AF65-F5344CB8AC3E}">
        <p14:creationId xmlns:p14="http://schemas.microsoft.com/office/powerpoint/2010/main" val="250671515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9AE015D-4E99-42B8-B1B4-4F7FEE987B9B}" type="slidenum">
              <a:rPr lang="en-US" smtClean="0"/>
              <a:t>‹#›</a:t>
            </a:fld>
            <a:endParaRPr lang="en-US"/>
          </a:p>
        </p:txBody>
      </p:sp>
    </p:spTree>
    <p:extLst>
      <p:ext uri="{BB962C8B-B14F-4D97-AF65-F5344CB8AC3E}">
        <p14:creationId xmlns:p14="http://schemas.microsoft.com/office/powerpoint/2010/main" val="310167693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9AE015D-4E99-42B8-B1B4-4F7FEE987B9B}" type="slidenum">
              <a:rPr lang="en-US" smtClean="0"/>
              <a:t>‹#›</a:t>
            </a:fld>
            <a:endParaRPr lang="en-US"/>
          </a:p>
        </p:txBody>
      </p:sp>
    </p:spTree>
    <p:extLst>
      <p:ext uri="{BB962C8B-B14F-4D97-AF65-F5344CB8AC3E}">
        <p14:creationId xmlns:p14="http://schemas.microsoft.com/office/powerpoint/2010/main" val="29212547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300182" y="989222"/>
            <a:ext cx="8543637" cy="5471737"/>
          </a:xfrm>
        </p:spPr>
        <p:txBody>
          <a:bodyPr>
            <a:normAutofit/>
          </a:bodyPr>
          <a:lstStyle>
            <a:lvl1pPr>
              <a:lnSpc>
                <a:spcPct val="100000"/>
              </a:lnSpc>
              <a:spcBef>
                <a:spcPts val="1800"/>
              </a:spcBef>
              <a:spcAft>
                <a:spcPts val="0"/>
              </a:spcAft>
              <a:buClr>
                <a:srgbClr val="1A864B"/>
              </a:buClr>
              <a:defRPr sz="2400" b="1">
                <a:latin typeface="Garamond" panose="02020404030301010803" pitchFamily="18" charset="0"/>
              </a:defRPr>
            </a:lvl1pPr>
            <a:lvl2pPr>
              <a:lnSpc>
                <a:spcPct val="100000"/>
              </a:lnSpc>
              <a:spcBef>
                <a:spcPts val="1200"/>
              </a:spcBef>
              <a:spcAft>
                <a:spcPts val="0"/>
              </a:spcAft>
              <a:buClr>
                <a:srgbClr val="1A864B"/>
              </a:buClr>
              <a:defRPr sz="2400" b="0">
                <a:latin typeface="Times New Roman" panose="02020603050405020304" pitchFamily="18" charset="0"/>
                <a:cs typeface="Times New Roman" panose="02020603050405020304" pitchFamily="18" charset="0"/>
              </a:defRPr>
            </a:lvl2pPr>
            <a:lvl3pPr>
              <a:lnSpc>
                <a:spcPct val="100000"/>
              </a:lnSpc>
              <a:spcBef>
                <a:spcPts val="1200"/>
              </a:spcBef>
              <a:spcAft>
                <a:spcPts val="0"/>
              </a:spcAft>
              <a:buClr>
                <a:srgbClr val="1A864B"/>
              </a:buClr>
              <a:defRPr sz="2000" b="0">
                <a:latin typeface="Times New Roman" panose="02020603050405020304" pitchFamily="18" charset="0"/>
                <a:cs typeface="Times New Roman" panose="02020603050405020304" pitchFamily="18" charset="0"/>
              </a:defRPr>
            </a:lvl3pPr>
            <a:lvl4pPr>
              <a:lnSpc>
                <a:spcPct val="100000"/>
              </a:lnSpc>
              <a:spcBef>
                <a:spcPts val="1200"/>
              </a:spcBef>
              <a:spcAft>
                <a:spcPts val="0"/>
              </a:spcAft>
              <a:buClr>
                <a:srgbClr val="1A864B"/>
              </a:buClr>
              <a:defRPr sz="1800" b="0">
                <a:latin typeface="Times New Roman" panose="02020603050405020304" pitchFamily="18" charset="0"/>
                <a:cs typeface="Times New Roman" panose="02020603050405020304" pitchFamily="18" charset="0"/>
              </a:defRPr>
            </a:lvl4pPr>
            <a:lvl5pPr>
              <a:lnSpc>
                <a:spcPct val="100000"/>
              </a:lnSpc>
              <a:spcBef>
                <a:spcPts val="1200"/>
              </a:spcBef>
              <a:spcAft>
                <a:spcPts val="0"/>
              </a:spcAft>
              <a:buClr>
                <a:srgbClr val="1A864B"/>
              </a:buClr>
              <a:defRPr sz="1800" b="0">
                <a:latin typeface="Times New Roman" panose="02020603050405020304" pitchFamily="18" charset="0"/>
                <a:cs typeface="Times New Roman" panose="02020603050405020304" pitchFamily="18"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p:cNvSpPr>
            <a:spLocks noGrp="1"/>
          </p:cNvSpPr>
          <p:nvPr>
            <p:ph type="ctrTitle" hasCustomPrompt="1"/>
          </p:nvPr>
        </p:nvSpPr>
        <p:spPr>
          <a:xfrm>
            <a:off x="314469" y="221673"/>
            <a:ext cx="8515062" cy="566088"/>
          </a:xfrm>
          <a:solidFill>
            <a:srgbClr val="F1F7F4"/>
          </a:solidFill>
        </p:spPr>
        <p:txBody>
          <a:bodyPr anchor="b"/>
          <a:lstStyle>
            <a:lvl1pPr algn="l">
              <a:defRPr sz="3200" b="1">
                <a:solidFill>
                  <a:schemeClr val="tx1"/>
                </a:solidFill>
              </a:defRPr>
            </a:lvl1pPr>
          </a:lstStyle>
          <a:p>
            <a:r>
              <a:rPr lang="en-US" dirty="0"/>
              <a:t>Chapter</a:t>
            </a:r>
          </a:p>
        </p:txBody>
      </p:sp>
      <p:cxnSp>
        <p:nvCxnSpPr>
          <p:cNvPr id="9" name="Straight Connector 8"/>
          <p:cNvCxnSpPr/>
          <p:nvPr userDrawn="1"/>
        </p:nvCxnSpPr>
        <p:spPr>
          <a:xfrm>
            <a:off x="300182" y="888491"/>
            <a:ext cx="8543637" cy="0"/>
          </a:xfrm>
          <a:prstGeom prst="line">
            <a:avLst/>
          </a:prstGeom>
          <a:ln>
            <a:solidFill>
              <a:schemeClr val="accent6">
                <a:lumMod val="75000"/>
              </a:schemeClr>
            </a:solidFill>
          </a:ln>
        </p:spPr>
        <p:style>
          <a:lnRef idx="3">
            <a:schemeClr val="accent6"/>
          </a:lnRef>
          <a:fillRef idx="0">
            <a:schemeClr val="accent6"/>
          </a:fillRef>
          <a:effectRef idx="2">
            <a:schemeClr val="accent6"/>
          </a:effectRef>
          <a:fontRef idx="minor">
            <a:schemeClr val="tx1"/>
          </a:fontRef>
        </p:style>
      </p:cxnSp>
      <p:sp>
        <p:nvSpPr>
          <p:cNvPr id="16" name="TextBox 15"/>
          <p:cNvSpPr txBox="1"/>
          <p:nvPr userDrawn="1"/>
        </p:nvSpPr>
        <p:spPr>
          <a:xfrm>
            <a:off x="1782619" y="6504248"/>
            <a:ext cx="5577840" cy="307777"/>
          </a:xfrm>
          <a:prstGeom prst="rect">
            <a:avLst/>
          </a:prstGeom>
          <a:solidFill>
            <a:srgbClr val="F1F7F4"/>
          </a:solidFill>
        </p:spPr>
        <p:txBody>
          <a:bodyPr wrap="square" rtlCol="0">
            <a:spAutoFit/>
          </a:bodyPr>
          <a:lstStyle/>
          <a:p>
            <a:pPr algn="ctr"/>
            <a:r>
              <a:rPr lang="en-US" sz="1400" dirty="0">
                <a:latin typeface="Garamond" panose="02020404030301010803" pitchFamily="18" charset="0"/>
              </a:rPr>
              <a:t>ICS108 Object-Oriented Programming:</a:t>
            </a:r>
            <a:r>
              <a:rPr lang="en-US" sz="1400" baseline="0" dirty="0">
                <a:latin typeface="Garamond" panose="02020404030301010803" pitchFamily="18" charset="0"/>
              </a:rPr>
              <a:t> c</a:t>
            </a:r>
            <a:r>
              <a:rPr lang="en-US" sz="1400" dirty="0">
                <a:latin typeface="Garamond" panose="02020404030301010803" pitchFamily="18" charset="0"/>
              </a:rPr>
              <a:t>hapter 14</a:t>
            </a:r>
          </a:p>
        </p:txBody>
      </p:sp>
      <p:sp>
        <p:nvSpPr>
          <p:cNvPr id="17" name="TextBox 16"/>
          <p:cNvSpPr txBox="1"/>
          <p:nvPr userDrawn="1"/>
        </p:nvSpPr>
        <p:spPr>
          <a:xfrm>
            <a:off x="9233" y="6504248"/>
            <a:ext cx="1737360" cy="307777"/>
          </a:xfrm>
          <a:prstGeom prst="rect">
            <a:avLst/>
          </a:prstGeom>
          <a:solidFill>
            <a:srgbClr val="F1F7F4"/>
          </a:solidFill>
        </p:spPr>
        <p:txBody>
          <a:bodyPr wrap="square" rtlCol="0">
            <a:spAutoFit/>
          </a:bodyPr>
          <a:lstStyle/>
          <a:p>
            <a:r>
              <a:rPr lang="en-US" sz="1400" dirty="0">
                <a:latin typeface="Garamond" panose="02020404030301010803" pitchFamily="18" charset="0"/>
              </a:rPr>
              <a:t>Module 7</a:t>
            </a:r>
          </a:p>
        </p:txBody>
      </p:sp>
      <p:sp>
        <p:nvSpPr>
          <p:cNvPr id="20" name="Slide Number Placeholder 19"/>
          <p:cNvSpPr>
            <a:spLocks noGrp="1"/>
          </p:cNvSpPr>
          <p:nvPr>
            <p:ph type="sldNum" sz="quarter" idx="12"/>
          </p:nvPr>
        </p:nvSpPr>
        <p:spPr>
          <a:xfrm>
            <a:off x="7394576" y="6504248"/>
            <a:ext cx="1737360" cy="307777"/>
          </a:xfrm>
          <a:solidFill>
            <a:srgbClr val="F1F7F4"/>
          </a:solidFill>
        </p:spPr>
        <p:txBody>
          <a:bodyPr/>
          <a:lstStyle>
            <a:lvl1pPr algn="ctr">
              <a:defRPr sz="1400">
                <a:latin typeface="Garamond" panose="02020404030301010803" pitchFamily="18" charset="0"/>
              </a:defRPr>
            </a:lvl1pPr>
          </a:lstStyle>
          <a:p>
            <a:fld id="{99AE015D-4E99-42B8-B1B4-4F7FEE987B9B}" type="slidenum">
              <a:rPr lang="en-US" smtClean="0"/>
              <a:pPr/>
              <a:t>‹#›</a:t>
            </a:fld>
            <a:endParaRPr lang="en-US"/>
          </a:p>
        </p:txBody>
      </p:sp>
    </p:spTree>
    <p:extLst>
      <p:ext uri="{BB962C8B-B14F-4D97-AF65-F5344CB8AC3E}">
        <p14:creationId xmlns:p14="http://schemas.microsoft.com/office/powerpoint/2010/main" val="5153857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300182" y="989222"/>
            <a:ext cx="8543637" cy="5471737"/>
          </a:xfrm>
        </p:spPr>
        <p:txBody>
          <a:bodyPr>
            <a:normAutofit/>
          </a:bodyPr>
          <a:lstStyle>
            <a:lvl1pPr>
              <a:lnSpc>
                <a:spcPct val="100000"/>
              </a:lnSpc>
              <a:spcBef>
                <a:spcPts val="1800"/>
              </a:spcBef>
              <a:spcAft>
                <a:spcPts val="0"/>
              </a:spcAft>
              <a:buClr>
                <a:srgbClr val="1A864B"/>
              </a:buClr>
              <a:defRPr sz="2400" b="1">
                <a:latin typeface="Garamond" panose="02020404030301010803" pitchFamily="18" charset="0"/>
              </a:defRPr>
            </a:lvl1pPr>
            <a:lvl2pPr>
              <a:lnSpc>
                <a:spcPct val="100000"/>
              </a:lnSpc>
              <a:spcBef>
                <a:spcPts val="1200"/>
              </a:spcBef>
              <a:spcAft>
                <a:spcPts val="0"/>
              </a:spcAft>
              <a:buClr>
                <a:srgbClr val="1A864B"/>
              </a:buClr>
              <a:defRPr sz="2400" b="0">
                <a:latin typeface="Times New Roman" panose="02020603050405020304" pitchFamily="18" charset="0"/>
                <a:cs typeface="Times New Roman" panose="02020603050405020304" pitchFamily="18" charset="0"/>
              </a:defRPr>
            </a:lvl2pPr>
            <a:lvl3pPr>
              <a:lnSpc>
                <a:spcPct val="100000"/>
              </a:lnSpc>
              <a:spcBef>
                <a:spcPts val="1200"/>
              </a:spcBef>
              <a:spcAft>
                <a:spcPts val="0"/>
              </a:spcAft>
              <a:buClr>
                <a:srgbClr val="1A864B"/>
              </a:buClr>
              <a:defRPr sz="2000" b="0">
                <a:latin typeface="Times New Roman" panose="02020603050405020304" pitchFamily="18" charset="0"/>
                <a:cs typeface="Times New Roman" panose="02020603050405020304" pitchFamily="18" charset="0"/>
              </a:defRPr>
            </a:lvl3pPr>
            <a:lvl4pPr>
              <a:lnSpc>
                <a:spcPct val="100000"/>
              </a:lnSpc>
              <a:spcBef>
                <a:spcPts val="1200"/>
              </a:spcBef>
              <a:spcAft>
                <a:spcPts val="0"/>
              </a:spcAft>
              <a:buClr>
                <a:srgbClr val="1A864B"/>
              </a:buClr>
              <a:defRPr sz="1800" b="0">
                <a:latin typeface="Times New Roman" panose="02020603050405020304" pitchFamily="18" charset="0"/>
                <a:cs typeface="Times New Roman" panose="02020603050405020304" pitchFamily="18" charset="0"/>
              </a:defRPr>
            </a:lvl4pPr>
            <a:lvl5pPr>
              <a:lnSpc>
                <a:spcPct val="100000"/>
              </a:lnSpc>
              <a:spcBef>
                <a:spcPts val="1200"/>
              </a:spcBef>
              <a:spcAft>
                <a:spcPts val="0"/>
              </a:spcAft>
              <a:buClr>
                <a:srgbClr val="1A864B"/>
              </a:buClr>
              <a:defRPr sz="1800" b="0">
                <a:latin typeface="Times New Roman" panose="02020603050405020304" pitchFamily="18" charset="0"/>
                <a:cs typeface="Times New Roman" panose="02020603050405020304" pitchFamily="18"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p:cNvSpPr>
            <a:spLocks noGrp="1"/>
          </p:cNvSpPr>
          <p:nvPr>
            <p:ph type="ctrTitle" hasCustomPrompt="1"/>
          </p:nvPr>
        </p:nvSpPr>
        <p:spPr>
          <a:xfrm>
            <a:off x="314469" y="221673"/>
            <a:ext cx="8515062" cy="566088"/>
          </a:xfrm>
          <a:solidFill>
            <a:srgbClr val="F1F7F4"/>
          </a:solidFill>
        </p:spPr>
        <p:txBody>
          <a:bodyPr anchor="b"/>
          <a:lstStyle>
            <a:lvl1pPr algn="l">
              <a:defRPr sz="3200" b="1">
                <a:solidFill>
                  <a:schemeClr val="tx1"/>
                </a:solidFill>
              </a:defRPr>
            </a:lvl1pPr>
          </a:lstStyle>
          <a:p>
            <a:r>
              <a:rPr lang="en-US" dirty="0"/>
              <a:t>Chapter</a:t>
            </a:r>
          </a:p>
        </p:txBody>
      </p:sp>
      <p:cxnSp>
        <p:nvCxnSpPr>
          <p:cNvPr id="9" name="Straight Connector 8"/>
          <p:cNvCxnSpPr/>
          <p:nvPr userDrawn="1"/>
        </p:nvCxnSpPr>
        <p:spPr>
          <a:xfrm>
            <a:off x="300182" y="888491"/>
            <a:ext cx="8543637" cy="0"/>
          </a:xfrm>
          <a:prstGeom prst="line">
            <a:avLst/>
          </a:prstGeom>
          <a:ln>
            <a:solidFill>
              <a:schemeClr val="accent6">
                <a:lumMod val="75000"/>
              </a:schemeClr>
            </a:solidFill>
          </a:ln>
        </p:spPr>
        <p:style>
          <a:lnRef idx="3">
            <a:schemeClr val="accent6"/>
          </a:lnRef>
          <a:fillRef idx="0">
            <a:schemeClr val="accent6"/>
          </a:fillRef>
          <a:effectRef idx="2">
            <a:schemeClr val="accent6"/>
          </a:effectRef>
          <a:fontRef idx="minor">
            <a:schemeClr val="tx1"/>
          </a:fontRef>
        </p:style>
      </p:cxnSp>
      <p:sp>
        <p:nvSpPr>
          <p:cNvPr id="16" name="TextBox 15"/>
          <p:cNvSpPr txBox="1"/>
          <p:nvPr userDrawn="1"/>
        </p:nvSpPr>
        <p:spPr>
          <a:xfrm>
            <a:off x="1782619" y="6504248"/>
            <a:ext cx="5577840" cy="307777"/>
          </a:xfrm>
          <a:prstGeom prst="rect">
            <a:avLst/>
          </a:prstGeom>
          <a:solidFill>
            <a:srgbClr val="F1F7F4"/>
          </a:solidFill>
        </p:spPr>
        <p:txBody>
          <a:bodyPr wrap="square" rtlCol="0">
            <a:spAutoFit/>
          </a:bodyPr>
          <a:lstStyle/>
          <a:p>
            <a:pPr algn="ctr"/>
            <a:r>
              <a:rPr lang="en-US" sz="1400" dirty="0">
                <a:latin typeface="Garamond" panose="02020404030301010803" pitchFamily="18" charset="0"/>
              </a:rPr>
              <a:t>ICS108 Object-Oriented Programming:</a:t>
            </a:r>
            <a:r>
              <a:rPr lang="en-US" sz="1400" baseline="0" dirty="0">
                <a:latin typeface="Garamond" panose="02020404030301010803" pitchFamily="18" charset="0"/>
              </a:rPr>
              <a:t> c</a:t>
            </a:r>
            <a:r>
              <a:rPr lang="en-US" sz="1400" dirty="0">
                <a:latin typeface="Garamond" panose="02020404030301010803" pitchFamily="18" charset="0"/>
              </a:rPr>
              <a:t>hapter 15</a:t>
            </a:r>
          </a:p>
        </p:txBody>
      </p:sp>
      <p:sp>
        <p:nvSpPr>
          <p:cNvPr id="17" name="TextBox 16"/>
          <p:cNvSpPr txBox="1"/>
          <p:nvPr userDrawn="1"/>
        </p:nvSpPr>
        <p:spPr>
          <a:xfrm>
            <a:off x="9233" y="6504248"/>
            <a:ext cx="1737360" cy="307777"/>
          </a:xfrm>
          <a:prstGeom prst="rect">
            <a:avLst/>
          </a:prstGeom>
          <a:solidFill>
            <a:srgbClr val="F1F7F4"/>
          </a:solidFill>
        </p:spPr>
        <p:txBody>
          <a:bodyPr wrap="square" rtlCol="0">
            <a:spAutoFit/>
          </a:bodyPr>
          <a:lstStyle/>
          <a:p>
            <a:r>
              <a:rPr lang="en-US" sz="1400" dirty="0">
                <a:latin typeface="Garamond" panose="02020404030301010803" pitchFamily="18" charset="0"/>
              </a:rPr>
              <a:t>Module 7</a:t>
            </a:r>
          </a:p>
        </p:txBody>
      </p:sp>
      <p:sp>
        <p:nvSpPr>
          <p:cNvPr id="20" name="Slide Number Placeholder 19"/>
          <p:cNvSpPr>
            <a:spLocks noGrp="1"/>
          </p:cNvSpPr>
          <p:nvPr>
            <p:ph type="sldNum" sz="quarter" idx="12"/>
          </p:nvPr>
        </p:nvSpPr>
        <p:spPr>
          <a:xfrm>
            <a:off x="7394576" y="6504248"/>
            <a:ext cx="1737360" cy="307777"/>
          </a:xfrm>
          <a:solidFill>
            <a:srgbClr val="F1F7F4"/>
          </a:solidFill>
        </p:spPr>
        <p:txBody>
          <a:bodyPr/>
          <a:lstStyle>
            <a:lvl1pPr algn="ctr">
              <a:defRPr sz="1400">
                <a:latin typeface="Garamond" panose="02020404030301010803" pitchFamily="18" charset="0"/>
              </a:defRPr>
            </a:lvl1pPr>
          </a:lstStyle>
          <a:p>
            <a:fld id="{99AE015D-4E99-42B8-B1B4-4F7FEE987B9B}" type="slidenum">
              <a:rPr lang="en-US" smtClean="0"/>
              <a:pPr/>
              <a:t>‹#›</a:t>
            </a:fld>
            <a:endParaRPr lang="en-US"/>
          </a:p>
        </p:txBody>
      </p:sp>
    </p:spTree>
    <p:extLst>
      <p:ext uri="{BB962C8B-B14F-4D97-AF65-F5344CB8AC3E}">
        <p14:creationId xmlns:p14="http://schemas.microsoft.com/office/powerpoint/2010/main" val="36222719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300182" y="989222"/>
            <a:ext cx="8543637" cy="5471737"/>
          </a:xfrm>
        </p:spPr>
        <p:txBody>
          <a:bodyPr>
            <a:normAutofit/>
          </a:bodyPr>
          <a:lstStyle>
            <a:lvl1pPr>
              <a:lnSpc>
                <a:spcPct val="100000"/>
              </a:lnSpc>
              <a:spcBef>
                <a:spcPts val="1800"/>
              </a:spcBef>
              <a:spcAft>
                <a:spcPts val="0"/>
              </a:spcAft>
              <a:buClr>
                <a:srgbClr val="1A864B"/>
              </a:buClr>
              <a:defRPr sz="2400" b="1">
                <a:latin typeface="Garamond" panose="02020404030301010803" pitchFamily="18" charset="0"/>
              </a:defRPr>
            </a:lvl1pPr>
            <a:lvl2pPr>
              <a:lnSpc>
                <a:spcPct val="100000"/>
              </a:lnSpc>
              <a:spcBef>
                <a:spcPts val="1200"/>
              </a:spcBef>
              <a:spcAft>
                <a:spcPts val="0"/>
              </a:spcAft>
              <a:buClr>
                <a:srgbClr val="1A864B"/>
              </a:buClr>
              <a:defRPr sz="2400" b="0">
                <a:latin typeface="Times New Roman" panose="02020603050405020304" pitchFamily="18" charset="0"/>
                <a:cs typeface="Times New Roman" panose="02020603050405020304" pitchFamily="18" charset="0"/>
              </a:defRPr>
            </a:lvl2pPr>
            <a:lvl3pPr>
              <a:lnSpc>
                <a:spcPct val="100000"/>
              </a:lnSpc>
              <a:spcBef>
                <a:spcPts val="1200"/>
              </a:spcBef>
              <a:spcAft>
                <a:spcPts val="0"/>
              </a:spcAft>
              <a:buClr>
                <a:srgbClr val="1A864B"/>
              </a:buClr>
              <a:defRPr sz="2000" b="0">
                <a:latin typeface="Times New Roman" panose="02020603050405020304" pitchFamily="18" charset="0"/>
                <a:cs typeface="Times New Roman" panose="02020603050405020304" pitchFamily="18" charset="0"/>
              </a:defRPr>
            </a:lvl3pPr>
            <a:lvl4pPr>
              <a:lnSpc>
                <a:spcPct val="100000"/>
              </a:lnSpc>
              <a:spcBef>
                <a:spcPts val="1200"/>
              </a:spcBef>
              <a:spcAft>
                <a:spcPts val="0"/>
              </a:spcAft>
              <a:buClr>
                <a:srgbClr val="1A864B"/>
              </a:buClr>
              <a:defRPr sz="1800" b="0">
                <a:latin typeface="Times New Roman" panose="02020603050405020304" pitchFamily="18" charset="0"/>
                <a:cs typeface="Times New Roman" panose="02020603050405020304" pitchFamily="18" charset="0"/>
              </a:defRPr>
            </a:lvl4pPr>
            <a:lvl5pPr>
              <a:lnSpc>
                <a:spcPct val="100000"/>
              </a:lnSpc>
              <a:spcBef>
                <a:spcPts val="1200"/>
              </a:spcBef>
              <a:spcAft>
                <a:spcPts val="0"/>
              </a:spcAft>
              <a:buClr>
                <a:srgbClr val="1A864B"/>
              </a:buClr>
              <a:defRPr sz="1800" b="0">
                <a:latin typeface="Times New Roman" panose="02020603050405020304" pitchFamily="18" charset="0"/>
                <a:cs typeface="Times New Roman" panose="02020603050405020304" pitchFamily="18"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p:cNvSpPr>
            <a:spLocks noGrp="1"/>
          </p:cNvSpPr>
          <p:nvPr>
            <p:ph type="ctrTitle" hasCustomPrompt="1"/>
          </p:nvPr>
        </p:nvSpPr>
        <p:spPr>
          <a:xfrm>
            <a:off x="314469" y="221673"/>
            <a:ext cx="8515062" cy="566088"/>
          </a:xfrm>
          <a:solidFill>
            <a:srgbClr val="F1F7F4"/>
          </a:solidFill>
        </p:spPr>
        <p:txBody>
          <a:bodyPr anchor="b"/>
          <a:lstStyle>
            <a:lvl1pPr algn="l">
              <a:defRPr sz="3200" b="1">
                <a:solidFill>
                  <a:schemeClr val="tx1"/>
                </a:solidFill>
              </a:defRPr>
            </a:lvl1pPr>
          </a:lstStyle>
          <a:p>
            <a:r>
              <a:rPr lang="en-US" dirty="0"/>
              <a:t>Chapter</a:t>
            </a:r>
          </a:p>
        </p:txBody>
      </p:sp>
      <p:cxnSp>
        <p:nvCxnSpPr>
          <p:cNvPr id="9" name="Straight Connector 8"/>
          <p:cNvCxnSpPr/>
          <p:nvPr userDrawn="1"/>
        </p:nvCxnSpPr>
        <p:spPr>
          <a:xfrm>
            <a:off x="300182" y="888491"/>
            <a:ext cx="8543637" cy="0"/>
          </a:xfrm>
          <a:prstGeom prst="line">
            <a:avLst/>
          </a:prstGeom>
          <a:ln>
            <a:solidFill>
              <a:schemeClr val="accent6">
                <a:lumMod val="75000"/>
              </a:schemeClr>
            </a:solidFill>
          </a:ln>
        </p:spPr>
        <p:style>
          <a:lnRef idx="3">
            <a:schemeClr val="accent6"/>
          </a:lnRef>
          <a:fillRef idx="0">
            <a:schemeClr val="accent6"/>
          </a:fillRef>
          <a:effectRef idx="2">
            <a:schemeClr val="accent6"/>
          </a:effectRef>
          <a:fontRef idx="minor">
            <a:schemeClr val="tx1"/>
          </a:fontRef>
        </p:style>
      </p:cxnSp>
      <p:sp>
        <p:nvSpPr>
          <p:cNvPr id="16" name="TextBox 15"/>
          <p:cNvSpPr txBox="1"/>
          <p:nvPr userDrawn="1"/>
        </p:nvSpPr>
        <p:spPr>
          <a:xfrm>
            <a:off x="1782619" y="6504248"/>
            <a:ext cx="5577840" cy="307777"/>
          </a:xfrm>
          <a:prstGeom prst="rect">
            <a:avLst/>
          </a:prstGeom>
          <a:solidFill>
            <a:srgbClr val="F1F7F4"/>
          </a:solidFill>
        </p:spPr>
        <p:txBody>
          <a:bodyPr wrap="square" rtlCol="0">
            <a:spAutoFit/>
          </a:bodyPr>
          <a:lstStyle/>
          <a:p>
            <a:pPr algn="ctr"/>
            <a:r>
              <a:rPr lang="en-US" sz="1400" dirty="0">
                <a:latin typeface="Garamond" panose="02020404030301010803" pitchFamily="18" charset="0"/>
              </a:rPr>
              <a:t>ICS108 Object-Oriented Programming:</a:t>
            </a:r>
            <a:r>
              <a:rPr lang="en-US" sz="1400" baseline="0" dirty="0">
                <a:latin typeface="Garamond" panose="02020404030301010803" pitchFamily="18" charset="0"/>
              </a:rPr>
              <a:t> c</a:t>
            </a:r>
            <a:r>
              <a:rPr lang="en-US" sz="1400" dirty="0">
                <a:latin typeface="Garamond" panose="02020404030301010803" pitchFamily="18" charset="0"/>
              </a:rPr>
              <a:t>hapter 16</a:t>
            </a:r>
          </a:p>
        </p:txBody>
      </p:sp>
      <p:sp>
        <p:nvSpPr>
          <p:cNvPr id="17" name="TextBox 16"/>
          <p:cNvSpPr txBox="1"/>
          <p:nvPr userDrawn="1"/>
        </p:nvSpPr>
        <p:spPr>
          <a:xfrm>
            <a:off x="9233" y="6504248"/>
            <a:ext cx="1737360" cy="307777"/>
          </a:xfrm>
          <a:prstGeom prst="rect">
            <a:avLst/>
          </a:prstGeom>
          <a:solidFill>
            <a:srgbClr val="F1F7F4"/>
          </a:solidFill>
        </p:spPr>
        <p:txBody>
          <a:bodyPr wrap="square" rtlCol="0">
            <a:spAutoFit/>
          </a:bodyPr>
          <a:lstStyle/>
          <a:p>
            <a:r>
              <a:rPr lang="en-US" sz="1400" dirty="0">
                <a:latin typeface="Garamond" panose="02020404030301010803" pitchFamily="18" charset="0"/>
              </a:rPr>
              <a:t>Module 7</a:t>
            </a:r>
          </a:p>
        </p:txBody>
      </p:sp>
      <p:sp>
        <p:nvSpPr>
          <p:cNvPr id="20" name="Slide Number Placeholder 19"/>
          <p:cNvSpPr>
            <a:spLocks noGrp="1"/>
          </p:cNvSpPr>
          <p:nvPr>
            <p:ph type="sldNum" sz="quarter" idx="12"/>
          </p:nvPr>
        </p:nvSpPr>
        <p:spPr>
          <a:xfrm>
            <a:off x="7394576" y="6504248"/>
            <a:ext cx="1737360" cy="307777"/>
          </a:xfrm>
          <a:solidFill>
            <a:srgbClr val="F1F7F4"/>
          </a:solidFill>
        </p:spPr>
        <p:txBody>
          <a:bodyPr/>
          <a:lstStyle>
            <a:lvl1pPr algn="ctr">
              <a:defRPr sz="1400">
                <a:latin typeface="Garamond" panose="02020404030301010803" pitchFamily="18" charset="0"/>
              </a:defRPr>
            </a:lvl1pPr>
          </a:lstStyle>
          <a:p>
            <a:fld id="{99AE015D-4E99-42B8-B1B4-4F7FEE987B9B}" type="slidenum">
              <a:rPr lang="en-US" smtClean="0"/>
              <a:pPr/>
              <a:t>‹#›</a:t>
            </a:fld>
            <a:endParaRPr lang="en-US"/>
          </a:p>
        </p:txBody>
      </p:sp>
    </p:spTree>
    <p:extLst>
      <p:ext uri="{BB962C8B-B14F-4D97-AF65-F5344CB8AC3E}">
        <p14:creationId xmlns:p14="http://schemas.microsoft.com/office/powerpoint/2010/main" val="7037443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9AE015D-4E99-42B8-B1B4-4F7FEE987B9B}" type="slidenum">
              <a:rPr lang="en-US" smtClean="0"/>
              <a:t>‹#›</a:t>
            </a:fld>
            <a:endParaRPr lang="en-US"/>
          </a:p>
        </p:txBody>
      </p:sp>
    </p:spTree>
    <p:extLst>
      <p:ext uri="{BB962C8B-B14F-4D97-AF65-F5344CB8AC3E}">
        <p14:creationId xmlns:p14="http://schemas.microsoft.com/office/powerpoint/2010/main" val="20872027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9AE015D-4E99-42B8-B1B4-4F7FEE987B9B}" type="slidenum">
              <a:rPr lang="en-US" smtClean="0"/>
              <a:t>‹#›</a:t>
            </a:fld>
            <a:endParaRPr lang="en-US"/>
          </a:p>
        </p:txBody>
      </p:sp>
    </p:spTree>
    <p:extLst>
      <p:ext uri="{BB962C8B-B14F-4D97-AF65-F5344CB8AC3E}">
        <p14:creationId xmlns:p14="http://schemas.microsoft.com/office/powerpoint/2010/main" val="20524960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9AE015D-4E99-42B8-B1B4-4F7FEE987B9B}" type="slidenum">
              <a:rPr lang="en-US" smtClean="0"/>
              <a:t>‹#›</a:t>
            </a:fld>
            <a:endParaRPr lang="en-US"/>
          </a:p>
        </p:txBody>
      </p:sp>
    </p:spTree>
    <p:extLst>
      <p:ext uri="{BB962C8B-B14F-4D97-AF65-F5344CB8AC3E}">
        <p14:creationId xmlns:p14="http://schemas.microsoft.com/office/powerpoint/2010/main" val="38469101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9AE015D-4E99-42B8-B1B4-4F7FEE987B9B}" type="slidenum">
              <a:rPr lang="en-US" smtClean="0"/>
              <a:t>‹#›</a:t>
            </a:fld>
            <a:endParaRPr lang="en-US"/>
          </a:p>
        </p:txBody>
      </p:sp>
    </p:spTree>
    <p:extLst>
      <p:ext uri="{BB962C8B-B14F-4D97-AF65-F5344CB8AC3E}">
        <p14:creationId xmlns:p14="http://schemas.microsoft.com/office/powerpoint/2010/main" val="18917182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9AE015D-4E99-42B8-B1B4-4F7FEE987B9B}" type="slidenum">
              <a:rPr lang="en-US" smtClean="0"/>
              <a:t>‹#›</a:t>
            </a:fld>
            <a:endParaRPr lang="en-US"/>
          </a:p>
        </p:txBody>
      </p:sp>
    </p:spTree>
    <p:extLst>
      <p:ext uri="{BB962C8B-B14F-4D97-AF65-F5344CB8AC3E}">
        <p14:creationId xmlns:p14="http://schemas.microsoft.com/office/powerpoint/2010/main" val="27414373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13563"/>
            <a:ext cx="9144000" cy="623165"/>
          </a:xfrm>
          <a:prstGeom prst="rect">
            <a:avLst/>
          </a:prstGeom>
          <a:solidFill>
            <a:schemeClr val="bg1">
              <a:lumMod val="50000"/>
            </a:schemeClr>
          </a:solidFill>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387927" y="877455"/>
            <a:ext cx="8543637" cy="529950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9AE015D-4E99-42B8-B1B4-4F7FEE987B9B}" type="slidenum">
              <a:rPr lang="en-US" smtClean="0"/>
              <a:t>‹#›</a:t>
            </a:fld>
            <a:endParaRPr lang="en-US"/>
          </a:p>
        </p:txBody>
      </p:sp>
    </p:spTree>
    <p:extLst>
      <p:ext uri="{BB962C8B-B14F-4D97-AF65-F5344CB8AC3E}">
        <p14:creationId xmlns:p14="http://schemas.microsoft.com/office/powerpoint/2010/main" val="241237099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72" r:id="rId3"/>
    <p:sldLayoutId id="2147483673"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Lst>
  <p:hf hdr="0" ftr="0" dt="0"/>
  <p:txStyles>
    <p:titleStyle>
      <a:lvl1pPr algn="l" defTabSz="914400" rtl="0" eaLnBrk="1" latinLnBrk="0" hangingPunct="1">
        <a:lnSpc>
          <a:spcPct val="90000"/>
        </a:lnSpc>
        <a:spcBef>
          <a:spcPct val="0"/>
        </a:spcBef>
        <a:buNone/>
        <a:defRPr sz="3600" kern="1200">
          <a:solidFill>
            <a:schemeClr val="bg1"/>
          </a:solidFill>
          <a:latin typeface="Garamond" panose="02020404030301010803" pitchFamily="18"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31.png"/><Relationship Id="rId5" Type="http://schemas.microsoft.com/office/2007/relationships/hdphoto" Target="../media/hdphoto1.wdp"/><Relationship Id="rId4" Type="http://schemas.openxmlformats.org/officeDocument/2006/relationships/image" Target="../media/image30.png"/></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40.png"/><Relationship Id="rId5" Type="http://schemas.openxmlformats.org/officeDocument/2006/relationships/image" Target="../media/image39.wmf"/><Relationship Id="rId4" Type="http://schemas.openxmlformats.org/officeDocument/2006/relationships/oleObject" Target="../embeddings/oleObject1.bin"/></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4.xml"/><Relationship Id="rId1" Type="http://schemas.openxmlformats.org/officeDocument/2006/relationships/slideLayout" Target="../slideLayouts/slideLayout3.xml"/><Relationship Id="rId4" Type="http://schemas.openxmlformats.org/officeDocument/2006/relationships/image" Target="../media/image45.png"/></Relationships>
</file>

<file path=ppt/slides/_rels/slide3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6.xml"/><Relationship Id="rId1" Type="http://schemas.openxmlformats.org/officeDocument/2006/relationships/slideLayout" Target="../slideLayouts/slideLayout3.xml"/><Relationship Id="rId4" Type="http://schemas.openxmlformats.org/officeDocument/2006/relationships/image" Target="../media/image48.png"/></Relationships>
</file>

<file path=ppt/slides/_rels/slide3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3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3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1.xml"/><Relationship Id="rId1" Type="http://schemas.openxmlformats.org/officeDocument/2006/relationships/slideLayout" Target="../slideLayouts/slideLayout3.xml"/><Relationship Id="rId4" Type="http://schemas.openxmlformats.org/officeDocument/2006/relationships/image" Target="../media/image56.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4.xml"/><Relationship Id="rId1" Type="http://schemas.openxmlformats.org/officeDocument/2006/relationships/slideLayout" Target="../slideLayouts/slideLayout3.xml"/><Relationship Id="rId6" Type="http://schemas.openxmlformats.org/officeDocument/2006/relationships/image" Target="../media/image60.png"/><Relationship Id="rId5" Type="http://schemas.microsoft.com/office/2007/relationships/hdphoto" Target="../media/hdphoto2.wdp"/><Relationship Id="rId4" Type="http://schemas.openxmlformats.org/officeDocument/2006/relationships/image" Target="../media/image59.png"/></Relationships>
</file>

<file path=ppt/slides/_rels/slide4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5.xml"/><Relationship Id="rId1" Type="http://schemas.openxmlformats.org/officeDocument/2006/relationships/slideLayout" Target="../slideLayouts/slideLayout3.xml"/><Relationship Id="rId5" Type="http://schemas.openxmlformats.org/officeDocument/2006/relationships/image" Target="../media/image63.png"/><Relationship Id="rId4" Type="http://schemas.openxmlformats.org/officeDocument/2006/relationships/image" Target="../media/image62.png"/></Relationships>
</file>

<file path=ppt/slides/_rels/slide4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7.xml"/><Relationship Id="rId1" Type="http://schemas.openxmlformats.org/officeDocument/2006/relationships/slideLayout" Target="../slideLayouts/slideLayout3.xml"/><Relationship Id="rId4" Type="http://schemas.openxmlformats.org/officeDocument/2006/relationships/image" Target="../media/image66.png"/></Relationships>
</file>

<file path=ppt/slides/_rels/slide4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8.xml"/><Relationship Id="rId1" Type="http://schemas.openxmlformats.org/officeDocument/2006/relationships/slideLayout" Target="../slideLayouts/slideLayout3.xml"/><Relationship Id="rId4" Type="http://schemas.openxmlformats.org/officeDocument/2006/relationships/image" Target="../media/image68.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50.xml"/><Relationship Id="rId1" Type="http://schemas.openxmlformats.org/officeDocument/2006/relationships/slideLayout" Target="../slideLayouts/slideLayout3.xml"/><Relationship Id="rId4" Type="http://schemas.openxmlformats.org/officeDocument/2006/relationships/image" Target="../media/image70.png"/></Relationships>
</file>

<file path=ppt/slides/_rels/slide5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57.xml"/><Relationship Id="rId1" Type="http://schemas.openxmlformats.org/officeDocument/2006/relationships/slideLayout" Target="../slideLayouts/slideLayout3.xml"/><Relationship Id="rId4" Type="http://schemas.openxmlformats.org/officeDocument/2006/relationships/image" Target="../media/image78.png"/></Relationships>
</file>

<file path=ppt/slides/_rels/slide5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58.xml"/><Relationship Id="rId1" Type="http://schemas.openxmlformats.org/officeDocument/2006/relationships/slideLayout" Target="../slideLayouts/slideLayout3.xml"/><Relationship Id="rId6" Type="http://schemas.openxmlformats.org/officeDocument/2006/relationships/image" Target="../media/image80.png"/><Relationship Id="rId5" Type="http://schemas.openxmlformats.org/officeDocument/2006/relationships/hyperlink" Target="https://docs.oracle.com/javase/8/javafx/api/javafx/animation/Animation.html#cycleCountProperty" TargetMode="External"/><Relationship Id="rId4" Type="http://schemas.openxmlformats.org/officeDocument/2006/relationships/hyperlink" Target="https://docs.oracle.com/javase/8/javafx/api/javafx/animation/Animation.html#autoReverseProperty" TargetMode="External"/></Relationships>
</file>

<file path=ppt/slides/_rels/slide5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59.xml"/><Relationship Id="rId1" Type="http://schemas.openxmlformats.org/officeDocument/2006/relationships/slideLayout" Target="../slideLayouts/slideLayout3.xml"/><Relationship Id="rId5" Type="http://schemas.openxmlformats.org/officeDocument/2006/relationships/image" Target="../media/image83.png"/><Relationship Id="rId4" Type="http://schemas.openxmlformats.org/officeDocument/2006/relationships/image" Target="../media/image82.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60.xml"/><Relationship Id="rId1" Type="http://schemas.openxmlformats.org/officeDocument/2006/relationships/slideLayout" Target="../slideLayouts/slideLayout3.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s>
</file>

<file path=ppt/slides/_rels/slide61.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62.xml"/><Relationship Id="rId1" Type="http://schemas.openxmlformats.org/officeDocument/2006/relationships/slideLayout" Target="../slideLayouts/slideLayout3.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90.png"/></Relationships>
</file>

<file path=ppt/slides/_rels/slide63.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63.xml"/><Relationship Id="rId1" Type="http://schemas.openxmlformats.org/officeDocument/2006/relationships/slideLayout" Target="../slideLayouts/slideLayout3.xml"/><Relationship Id="rId4" Type="http://schemas.openxmlformats.org/officeDocument/2006/relationships/image" Target="../media/image94.png"/></Relationships>
</file>

<file path=ppt/slides/_rels/slide64.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67.xml"/><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68.xml"/><Relationship Id="rId1" Type="http://schemas.openxmlformats.org/officeDocument/2006/relationships/slideLayout" Target="../slideLayouts/slideLayout4.xml"/><Relationship Id="rId4" Type="http://schemas.openxmlformats.org/officeDocument/2006/relationships/image" Target="../media/image98.png"/></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70.xml"/><Relationship Id="rId1" Type="http://schemas.openxmlformats.org/officeDocument/2006/relationships/slideLayout" Target="../slideLayouts/slideLayout4.xml"/><Relationship Id="rId5" Type="http://schemas.openxmlformats.org/officeDocument/2006/relationships/image" Target="../media/image101.png"/><Relationship Id="rId4" Type="http://schemas.openxmlformats.org/officeDocument/2006/relationships/image" Target="../media/image100.png"/></Relationships>
</file>

<file path=ppt/slides/_rels/slide71.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71.xml"/><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72.xml"/><Relationship Id="rId1" Type="http://schemas.openxmlformats.org/officeDocument/2006/relationships/slideLayout" Target="../slideLayouts/slideLayout4.xml"/><Relationship Id="rId4" Type="http://schemas.openxmlformats.org/officeDocument/2006/relationships/image" Target="../media/image104.png"/></Relationships>
</file>

<file path=ppt/slides/_rels/slide73.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73.xml"/><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74.xml"/><Relationship Id="rId1" Type="http://schemas.openxmlformats.org/officeDocument/2006/relationships/slideLayout" Target="../slideLayouts/slideLayout4.xml"/><Relationship Id="rId5" Type="http://schemas.openxmlformats.org/officeDocument/2006/relationships/image" Target="../media/image108.png"/><Relationship Id="rId4" Type="http://schemas.openxmlformats.org/officeDocument/2006/relationships/image" Target="../media/image107.png"/></Relationships>
</file>

<file path=ppt/slides/_rels/slide75.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75.xml"/><Relationship Id="rId1" Type="http://schemas.openxmlformats.org/officeDocument/2006/relationships/slideLayout" Target="../slideLayouts/slideLayout4.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110.png"/></Relationships>
</file>

<file path=ppt/slides/_rels/slide76.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76.xml"/><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78.xml"/><Relationship Id="rId1" Type="http://schemas.openxmlformats.org/officeDocument/2006/relationships/slideLayout" Target="../slideLayouts/slideLayout4.xml"/><Relationship Id="rId5" Type="http://schemas.openxmlformats.org/officeDocument/2006/relationships/image" Target="../media/image116.png"/><Relationship Id="rId4" Type="http://schemas.openxmlformats.org/officeDocument/2006/relationships/image" Target="../media/image115.png"/></Relationships>
</file>

<file path=ppt/slides/_rels/slide79.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79.xml"/><Relationship Id="rId1" Type="http://schemas.openxmlformats.org/officeDocument/2006/relationships/slideLayout" Target="../slideLayouts/slideLayout4.xml"/><Relationship Id="rId6" Type="http://schemas.openxmlformats.org/officeDocument/2006/relationships/image" Target="../media/image120.png"/><Relationship Id="rId5" Type="http://schemas.openxmlformats.org/officeDocument/2006/relationships/image" Target="../media/image119.png"/><Relationship Id="rId4" Type="http://schemas.openxmlformats.org/officeDocument/2006/relationships/image" Target="../media/image118.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80.xml"/><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81.xml"/><Relationship Id="rId1" Type="http://schemas.openxmlformats.org/officeDocument/2006/relationships/slideLayout" Target="../slideLayouts/slideLayout4.xml"/><Relationship Id="rId4" Type="http://schemas.openxmlformats.org/officeDocument/2006/relationships/image" Target="../media/image123.png"/></Relationships>
</file>

<file path=ppt/slides/_rels/slide82.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82.xml"/><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83.xml"/><Relationship Id="rId1" Type="http://schemas.openxmlformats.org/officeDocument/2006/relationships/slideLayout" Target="../slideLayouts/slideLayout4.xml"/><Relationship Id="rId5" Type="http://schemas.openxmlformats.org/officeDocument/2006/relationships/image" Target="../media/image127.png"/><Relationship Id="rId4" Type="http://schemas.openxmlformats.org/officeDocument/2006/relationships/image" Target="../media/image126.png"/></Relationships>
</file>

<file path=ppt/slides/_rels/slide84.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84.xml"/><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86.xml"/><Relationship Id="rId1" Type="http://schemas.openxmlformats.org/officeDocument/2006/relationships/slideLayout" Target="../slideLayouts/slideLayout4.xml"/><Relationship Id="rId5" Type="http://schemas.openxmlformats.org/officeDocument/2006/relationships/image" Target="../media/image131.png"/><Relationship Id="rId4" Type="http://schemas.openxmlformats.org/officeDocument/2006/relationships/image" Target="../media/image130.png"/></Relationships>
</file>

<file path=ppt/slides/_rels/slide87.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87.xml"/><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88.xml"/><Relationship Id="rId1" Type="http://schemas.openxmlformats.org/officeDocument/2006/relationships/slideLayout" Target="../slideLayouts/slideLayout4.xml"/><Relationship Id="rId4" Type="http://schemas.openxmlformats.org/officeDocument/2006/relationships/image" Target="../media/image134.png"/></Relationships>
</file>

<file path=ppt/slides/_rels/slide89.xml.rels><?xml version="1.0" encoding="UTF-8" standalone="yes"?>
<Relationships xmlns="http://schemas.openxmlformats.org/package/2006/relationships"><Relationship Id="rId3" Type="http://schemas.openxmlformats.org/officeDocument/2006/relationships/notesSlide" Target="../notesSlides/notesSlide89.xml"/><Relationship Id="rId7" Type="http://schemas.openxmlformats.org/officeDocument/2006/relationships/image" Target="../media/image135.wmf"/><Relationship Id="rId2" Type="http://schemas.openxmlformats.org/officeDocument/2006/relationships/slideLayout" Target="../slideLayouts/slideLayout4.xml"/><Relationship Id="rId1" Type="http://schemas.openxmlformats.org/officeDocument/2006/relationships/vmlDrawing" Target="../drawings/vmlDrawing2.vml"/><Relationship Id="rId6" Type="http://schemas.openxmlformats.org/officeDocument/2006/relationships/oleObject" Target="../embeddings/oleObject2.bin"/><Relationship Id="rId5" Type="http://schemas.openxmlformats.org/officeDocument/2006/relationships/image" Target="../media/image137.png"/><Relationship Id="rId4" Type="http://schemas.openxmlformats.org/officeDocument/2006/relationships/image" Target="../media/image136.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Module 07: JavaFX Graphical User Interfaces</a:t>
            </a:r>
          </a:p>
        </p:txBody>
      </p:sp>
      <p:sp>
        <p:nvSpPr>
          <p:cNvPr id="3" name="Content Placeholder 1"/>
          <p:cNvSpPr txBox="1">
            <a:spLocks/>
          </p:cNvSpPr>
          <p:nvPr/>
        </p:nvSpPr>
        <p:spPr>
          <a:xfrm>
            <a:off x="1678704" y="3743925"/>
            <a:ext cx="6062066" cy="856830"/>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800"/>
              </a:spcBef>
              <a:spcAft>
                <a:spcPts val="0"/>
              </a:spcAft>
              <a:buClr>
                <a:srgbClr val="1A864B"/>
              </a:buClr>
              <a:buFont typeface="Arial" panose="020B0604020202020204" pitchFamily="34" charset="0"/>
              <a:buChar char="•"/>
              <a:defRPr sz="2400" b="1" kern="1200">
                <a:solidFill>
                  <a:schemeClr val="tx1"/>
                </a:solidFill>
                <a:latin typeface="Garamond" panose="02020404030301010803" pitchFamily="18" charset="0"/>
                <a:ea typeface="+mn-ea"/>
                <a:cs typeface="+mn-cs"/>
              </a:defRPr>
            </a:lvl1pPr>
            <a:lvl2pPr marL="685800" indent="-228600" algn="l" defTabSz="914400" rtl="0" eaLnBrk="1" latinLnBrk="0" hangingPunct="1">
              <a:lnSpc>
                <a:spcPct val="100000"/>
              </a:lnSpc>
              <a:spcBef>
                <a:spcPts val="1200"/>
              </a:spcBef>
              <a:spcAft>
                <a:spcPts val="0"/>
              </a:spcAft>
              <a:buClr>
                <a:srgbClr val="1A864B"/>
              </a:buClr>
              <a:buFont typeface="Arial" panose="020B0604020202020204" pitchFamily="34" charset="0"/>
              <a:buChar char="•"/>
              <a:defRPr sz="2400" b="0" kern="1200">
                <a:solidFill>
                  <a:schemeClr val="tx1"/>
                </a:solidFill>
                <a:latin typeface="Times New Roman" panose="02020603050405020304" pitchFamily="18" charset="0"/>
                <a:ea typeface="+mn-ea"/>
                <a:cs typeface="Times New Roman" panose="02020603050405020304" pitchFamily="18" charset="0"/>
              </a:defRPr>
            </a:lvl2pPr>
            <a:lvl3pPr marL="1143000" indent="-228600" algn="l" defTabSz="914400" rtl="0" eaLnBrk="1" latinLnBrk="0" hangingPunct="1">
              <a:lnSpc>
                <a:spcPct val="100000"/>
              </a:lnSpc>
              <a:spcBef>
                <a:spcPts val="1200"/>
              </a:spcBef>
              <a:spcAft>
                <a:spcPts val="0"/>
              </a:spcAft>
              <a:buClr>
                <a:srgbClr val="1A864B"/>
              </a:buClr>
              <a:buFont typeface="Arial" panose="020B0604020202020204" pitchFamily="34" charset="0"/>
              <a:buChar char="•"/>
              <a:defRPr sz="2000" b="0" kern="1200">
                <a:solidFill>
                  <a:schemeClr val="tx1"/>
                </a:solidFill>
                <a:latin typeface="Times New Roman" panose="02020603050405020304" pitchFamily="18" charset="0"/>
                <a:ea typeface="+mn-ea"/>
                <a:cs typeface="Times New Roman" panose="02020603050405020304" pitchFamily="18" charset="0"/>
              </a:defRPr>
            </a:lvl3pPr>
            <a:lvl4pPr marL="1600200" indent="-228600" algn="l" defTabSz="914400" rtl="0" eaLnBrk="1" latinLnBrk="0" hangingPunct="1">
              <a:lnSpc>
                <a:spcPct val="100000"/>
              </a:lnSpc>
              <a:spcBef>
                <a:spcPts val="1200"/>
              </a:spcBef>
              <a:spcAft>
                <a:spcPts val="0"/>
              </a:spcAft>
              <a:buClr>
                <a:srgbClr val="1A864B"/>
              </a:buClr>
              <a:buFont typeface="Arial" panose="020B0604020202020204" pitchFamily="34" charset="0"/>
              <a:buChar char="•"/>
              <a:defRPr sz="1800" b="0" kern="1200">
                <a:solidFill>
                  <a:schemeClr val="tx1"/>
                </a:solidFill>
                <a:latin typeface="Times New Roman" panose="02020603050405020304" pitchFamily="18" charset="0"/>
                <a:ea typeface="+mn-ea"/>
                <a:cs typeface="Times New Roman" panose="02020603050405020304" pitchFamily="18" charset="0"/>
              </a:defRPr>
            </a:lvl4pPr>
            <a:lvl5pPr marL="2057400" indent="-228600" algn="l" defTabSz="914400" rtl="0" eaLnBrk="1" latinLnBrk="0" hangingPunct="1">
              <a:lnSpc>
                <a:spcPct val="100000"/>
              </a:lnSpc>
              <a:spcBef>
                <a:spcPts val="1200"/>
              </a:spcBef>
              <a:spcAft>
                <a:spcPts val="0"/>
              </a:spcAft>
              <a:buClr>
                <a:srgbClr val="1A864B"/>
              </a:buClr>
              <a:buFont typeface="Arial" panose="020B0604020202020204" pitchFamily="34" charset="0"/>
              <a:buChar char="•"/>
              <a:defRPr sz="1800" b="0" kern="1200">
                <a:solidFill>
                  <a:schemeClr val="tx1"/>
                </a:solidFill>
                <a:latin typeface="Times New Roman" panose="02020603050405020304" pitchFamily="18" charset="0"/>
                <a:ea typeface="+mn-ea"/>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1200"/>
              </a:spcBef>
              <a:buNone/>
            </a:pPr>
            <a:r>
              <a:rPr lang="en-US" sz="1800" dirty="0"/>
              <a:t>The new GUI tool for developing cross-platform rich GUI applications on desktop computers and on handheld devices</a:t>
            </a:r>
          </a:p>
        </p:txBody>
      </p:sp>
    </p:spTree>
    <p:extLst>
      <p:ext uri="{BB962C8B-B14F-4D97-AF65-F5344CB8AC3E}">
        <p14:creationId xmlns:p14="http://schemas.microsoft.com/office/powerpoint/2010/main" val="40188094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0183" y="1071415"/>
            <a:ext cx="8529348" cy="5322070"/>
          </a:xfrm>
        </p:spPr>
        <p:txBody>
          <a:bodyPr>
            <a:normAutofit/>
          </a:bodyPr>
          <a:lstStyle/>
          <a:p>
            <a:r>
              <a:rPr lang="en-US" dirty="0"/>
              <a:t>Every JavaFX program is defined in a class that extends </a:t>
            </a:r>
            <a:r>
              <a:rPr lang="en-US" dirty="0" err="1">
                <a:solidFill>
                  <a:schemeClr val="accent2"/>
                </a:solidFill>
              </a:rPr>
              <a:t>javafx.application.Application</a:t>
            </a:r>
            <a:endParaRPr lang="en-US" dirty="0">
              <a:solidFill>
                <a:schemeClr val="accent2"/>
              </a:solidFill>
            </a:endParaRPr>
          </a:p>
          <a:p>
            <a:pPr lvl="1"/>
            <a:r>
              <a:rPr lang="en-US" dirty="0"/>
              <a:t>Overrides the start(Stage) method.</a:t>
            </a:r>
          </a:p>
          <a:p>
            <a:pPr lvl="1"/>
            <a:r>
              <a:rPr lang="en-US" dirty="0"/>
              <a:t>Contains Stage, Scene, Pane and Nodes.</a:t>
            </a:r>
          </a:p>
          <a:p>
            <a:r>
              <a:rPr lang="en-US" dirty="0"/>
              <a:t>A primary stage is automatically created when a JavaFX main class is launched.</a:t>
            </a:r>
          </a:p>
          <a:p>
            <a:r>
              <a:rPr lang="en-US" dirty="0"/>
              <a:t>You can have multiple stages displayed in a JavaFX program.</a:t>
            </a:r>
          </a:p>
        </p:txBody>
      </p:sp>
      <p:sp>
        <p:nvSpPr>
          <p:cNvPr id="3" name="Title 2"/>
          <p:cNvSpPr>
            <a:spLocks noGrp="1"/>
          </p:cNvSpPr>
          <p:nvPr>
            <p:ph type="ctrTitle"/>
          </p:nvPr>
        </p:nvSpPr>
        <p:spPr/>
        <p:txBody>
          <a:bodyPr/>
          <a:lstStyle/>
          <a:p>
            <a:r>
              <a:rPr lang="en-US" dirty="0"/>
              <a:t>JavaFX App Structure</a:t>
            </a:r>
          </a:p>
        </p:txBody>
      </p:sp>
      <p:sp>
        <p:nvSpPr>
          <p:cNvPr id="4" name="Slide Number Placeholder 3"/>
          <p:cNvSpPr>
            <a:spLocks noGrp="1"/>
          </p:cNvSpPr>
          <p:nvPr>
            <p:ph type="sldNum" sz="quarter" idx="12"/>
          </p:nvPr>
        </p:nvSpPr>
        <p:spPr/>
        <p:txBody>
          <a:bodyPr/>
          <a:lstStyle/>
          <a:p>
            <a:fld id="{99AE015D-4E99-42B8-B1B4-4F7FEE987B9B}" type="slidenum">
              <a:rPr lang="en-US" smtClean="0"/>
              <a:pPr/>
              <a:t>10</a:t>
            </a:fld>
            <a:endParaRPr lang="en-US"/>
          </a:p>
        </p:txBody>
      </p:sp>
      <p:sp>
        <p:nvSpPr>
          <p:cNvPr id="6" name="Rectangle 5"/>
          <p:cNvSpPr/>
          <p:nvPr/>
        </p:nvSpPr>
        <p:spPr>
          <a:xfrm>
            <a:off x="1337910" y="4562467"/>
            <a:ext cx="6619075" cy="1785104"/>
          </a:xfrm>
          <a:prstGeom prst="rect">
            <a:avLst/>
          </a:prstGeom>
        </p:spPr>
        <p:txBody>
          <a:bodyPr wrap="square">
            <a:spAutoFit/>
          </a:bodyPr>
          <a:lstStyle/>
          <a:p>
            <a:pPr>
              <a:spcBef>
                <a:spcPts val="600"/>
              </a:spcBef>
            </a:pPr>
            <a:r>
              <a:rPr lang="en-US" dirty="0">
                <a:latin typeface="Times New Roman" panose="02020603050405020304" pitchFamily="18" charset="0"/>
                <a:cs typeface="Times New Roman" panose="02020603050405020304" pitchFamily="18" charset="0"/>
              </a:rPr>
              <a:t>Stage </a:t>
            </a:r>
            <a:r>
              <a:rPr lang="en-US" dirty="0" err="1">
                <a:latin typeface="Times New Roman" panose="02020603050405020304" pitchFamily="18" charset="0"/>
                <a:cs typeface="Times New Roman" panose="02020603050405020304" pitchFamily="18" charset="0"/>
              </a:rPr>
              <a:t>stage</a:t>
            </a:r>
            <a:r>
              <a:rPr lang="en-US" dirty="0">
                <a:latin typeface="Times New Roman" panose="02020603050405020304" pitchFamily="18" charset="0"/>
                <a:cs typeface="Times New Roman" panose="02020603050405020304" pitchFamily="18" charset="0"/>
              </a:rPr>
              <a:t> = </a:t>
            </a:r>
            <a:r>
              <a:rPr lang="en-US" dirty="0">
                <a:solidFill>
                  <a:schemeClr val="accent5"/>
                </a:solidFill>
                <a:latin typeface="Times New Roman" panose="02020603050405020304" pitchFamily="18" charset="0"/>
                <a:cs typeface="Times New Roman" panose="02020603050405020304" pitchFamily="18" charset="0"/>
              </a:rPr>
              <a:t>new</a:t>
            </a:r>
            <a:r>
              <a:rPr lang="en-US" dirty="0">
                <a:latin typeface="Times New Roman" panose="02020603050405020304" pitchFamily="18" charset="0"/>
                <a:cs typeface="Times New Roman" panose="02020603050405020304" pitchFamily="18" charset="0"/>
              </a:rPr>
              <a:t> Stage(); // Create a new stage</a:t>
            </a:r>
          </a:p>
          <a:p>
            <a:pPr>
              <a:spcBef>
                <a:spcPts val="600"/>
              </a:spcBef>
            </a:pPr>
            <a:r>
              <a:rPr lang="en-US" dirty="0" err="1">
                <a:latin typeface="Times New Roman" panose="02020603050405020304" pitchFamily="18" charset="0"/>
                <a:cs typeface="Times New Roman" panose="02020603050405020304" pitchFamily="18" charset="0"/>
              </a:rPr>
              <a:t>stage.setTitle</a:t>
            </a:r>
            <a:r>
              <a:rPr lang="en-US" dirty="0">
                <a:latin typeface="Times New Roman" panose="02020603050405020304" pitchFamily="18" charset="0"/>
                <a:cs typeface="Times New Roman" panose="02020603050405020304" pitchFamily="18" charset="0"/>
              </a:rPr>
              <a:t>("Second Stage"); // Set the stage title</a:t>
            </a:r>
          </a:p>
          <a:p>
            <a:pPr>
              <a:spcBef>
                <a:spcPts val="600"/>
              </a:spcBef>
            </a:pPr>
            <a:r>
              <a:rPr lang="en-US" dirty="0">
                <a:latin typeface="Times New Roman" panose="02020603050405020304" pitchFamily="18" charset="0"/>
                <a:cs typeface="Times New Roman" panose="02020603050405020304" pitchFamily="18" charset="0"/>
              </a:rPr>
              <a:t>// Set a scene with a button in the stage</a:t>
            </a:r>
          </a:p>
          <a:p>
            <a:pPr>
              <a:spcBef>
                <a:spcPts val="600"/>
              </a:spcBef>
            </a:pPr>
            <a:r>
              <a:rPr lang="en-US" dirty="0" err="1">
                <a:latin typeface="Times New Roman" panose="02020603050405020304" pitchFamily="18" charset="0"/>
                <a:cs typeface="Times New Roman" panose="02020603050405020304" pitchFamily="18" charset="0"/>
              </a:rPr>
              <a:t>stage.setScene</a:t>
            </a:r>
            <a:r>
              <a:rPr lang="en-US" dirty="0">
                <a:latin typeface="Times New Roman" panose="02020603050405020304" pitchFamily="18" charset="0"/>
                <a:cs typeface="Times New Roman" panose="02020603050405020304" pitchFamily="18" charset="0"/>
              </a:rPr>
              <a:t>( </a:t>
            </a:r>
            <a:r>
              <a:rPr lang="en-US" dirty="0">
                <a:solidFill>
                  <a:schemeClr val="accent5"/>
                </a:solidFill>
                <a:latin typeface="Times New Roman" panose="02020603050405020304" pitchFamily="18" charset="0"/>
                <a:cs typeface="Times New Roman" panose="02020603050405020304" pitchFamily="18" charset="0"/>
              </a:rPr>
              <a:t>new</a:t>
            </a:r>
            <a:r>
              <a:rPr lang="en-US" dirty="0">
                <a:latin typeface="Times New Roman" panose="02020603050405020304" pitchFamily="18" charset="0"/>
                <a:cs typeface="Times New Roman" panose="02020603050405020304" pitchFamily="18" charset="0"/>
              </a:rPr>
              <a:t> Scene(new Button("New Stage"), 200, 250));        </a:t>
            </a:r>
          </a:p>
          <a:p>
            <a:pPr>
              <a:spcBef>
                <a:spcPts val="600"/>
              </a:spcBef>
            </a:pPr>
            <a:r>
              <a:rPr lang="en-US" dirty="0" err="1">
                <a:latin typeface="Times New Roman" panose="02020603050405020304" pitchFamily="18" charset="0"/>
                <a:cs typeface="Times New Roman" panose="02020603050405020304" pitchFamily="18" charset="0"/>
              </a:rPr>
              <a:t>stage.show</a:t>
            </a:r>
            <a:r>
              <a:rPr lang="en-US" dirty="0">
                <a:latin typeface="Times New Roman" panose="02020603050405020304" pitchFamily="18" charset="0"/>
                <a:cs typeface="Times New Roman" panose="02020603050405020304" pitchFamily="18" charset="0"/>
              </a:rPr>
              <a:t>(); // Display the stage</a:t>
            </a:r>
          </a:p>
        </p:txBody>
      </p:sp>
      <p:sp>
        <p:nvSpPr>
          <p:cNvPr id="5" name="Rectangle 4"/>
          <p:cNvSpPr/>
          <p:nvPr/>
        </p:nvSpPr>
        <p:spPr>
          <a:xfrm>
            <a:off x="6510506" y="6125543"/>
            <a:ext cx="2484206" cy="369332"/>
          </a:xfrm>
          <a:prstGeom prst="rect">
            <a:avLst/>
          </a:prstGeom>
        </p:spPr>
        <p:txBody>
          <a:bodyPr wrap="none">
            <a:spAutoFit/>
          </a:bodyPr>
          <a:lstStyle/>
          <a:p>
            <a:r>
              <a:rPr lang="en-US" dirty="0">
                <a:solidFill>
                  <a:srgbClr val="FF0000"/>
                </a:solidFill>
                <a:latin typeface="Times New Roman" panose="02020603050405020304" pitchFamily="18" charset="0"/>
                <a:cs typeface="Times New Roman" panose="02020603050405020304" pitchFamily="18" charset="0"/>
              </a:rPr>
              <a:t>MultipleStageDemo.java</a:t>
            </a:r>
          </a:p>
        </p:txBody>
      </p:sp>
    </p:spTree>
    <p:extLst>
      <p:ext uri="{BB962C8B-B14F-4D97-AF65-F5344CB8AC3E}">
        <p14:creationId xmlns:p14="http://schemas.microsoft.com/office/powerpoint/2010/main" val="32492050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dirty="0"/>
              <a:t>Run the main method</a:t>
            </a:r>
          </a:p>
          <a:p>
            <a:pPr lvl="1">
              <a:spcBef>
                <a:spcPts val="2400"/>
              </a:spcBef>
            </a:pPr>
            <a:r>
              <a:rPr lang="en-US" dirty="0"/>
              <a:t>invokes the static method launch to run the application if a main method is not defined.</a:t>
            </a:r>
          </a:p>
          <a:p>
            <a:r>
              <a:rPr lang="en-US" dirty="0"/>
              <a:t>Create an instance of the class using its no-arg constructor.</a:t>
            </a:r>
          </a:p>
          <a:p>
            <a:r>
              <a:rPr lang="en-US" dirty="0"/>
              <a:t>Invokes its start method</a:t>
            </a:r>
          </a:p>
          <a:p>
            <a:pPr lvl="1"/>
            <a:r>
              <a:rPr lang="en-US" dirty="0"/>
              <a:t>Which normally places UI controls in a scene and displays the scene in a stage.</a:t>
            </a:r>
          </a:p>
          <a:p>
            <a:r>
              <a:rPr lang="en-US" dirty="0"/>
              <a:t>A  primary stage is automatically created when the application is launched.</a:t>
            </a:r>
          </a:p>
        </p:txBody>
      </p:sp>
      <p:sp>
        <p:nvSpPr>
          <p:cNvPr id="3" name="Title 2"/>
          <p:cNvSpPr>
            <a:spLocks noGrp="1"/>
          </p:cNvSpPr>
          <p:nvPr>
            <p:ph type="ctrTitle"/>
          </p:nvPr>
        </p:nvSpPr>
        <p:spPr/>
        <p:txBody>
          <a:bodyPr/>
          <a:lstStyle/>
          <a:p>
            <a:r>
              <a:rPr lang="en-US" dirty="0"/>
              <a:t>Running JavaFX App</a:t>
            </a:r>
          </a:p>
        </p:txBody>
      </p:sp>
      <p:sp>
        <p:nvSpPr>
          <p:cNvPr id="4" name="Slide Number Placeholder 3"/>
          <p:cNvSpPr>
            <a:spLocks noGrp="1"/>
          </p:cNvSpPr>
          <p:nvPr>
            <p:ph type="sldNum" sz="quarter" idx="12"/>
          </p:nvPr>
        </p:nvSpPr>
        <p:spPr/>
        <p:txBody>
          <a:bodyPr/>
          <a:lstStyle/>
          <a:p>
            <a:fld id="{99AE015D-4E99-42B8-B1B4-4F7FEE987B9B}" type="slidenum">
              <a:rPr lang="en-US" smtClean="0"/>
              <a:pPr/>
              <a:t>11</a:t>
            </a:fld>
            <a:endParaRPr lang="en-US"/>
          </a:p>
        </p:txBody>
      </p:sp>
      <p:graphicFrame>
        <p:nvGraphicFramePr>
          <p:cNvPr id="5" name="Diagram 4"/>
          <p:cNvGraphicFramePr/>
          <p:nvPr>
            <p:extLst>
              <p:ext uri="{D42A27DB-BD31-4B8C-83A1-F6EECF244321}">
                <p14:modId xmlns:p14="http://schemas.microsoft.com/office/powerpoint/2010/main" val="2725804428"/>
              </p:ext>
            </p:extLst>
          </p:nvPr>
        </p:nvGraphicFramePr>
        <p:xfrm>
          <a:off x="2851617" y="1138746"/>
          <a:ext cx="5331126" cy="33924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1747300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a:t>GUI Components</a:t>
            </a:r>
          </a:p>
        </p:txBody>
      </p:sp>
      <p:sp>
        <p:nvSpPr>
          <p:cNvPr id="4" name="Slide Number Placeholder 3"/>
          <p:cNvSpPr>
            <a:spLocks noGrp="1"/>
          </p:cNvSpPr>
          <p:nvPr>
            <p:ph type="sldNum" sz="quarter" idx="12"/>
          </p:nvPr>
        </p:nvSpPr>
        <p:spPr/>
        <p:txBody>
          <a:bodyPr/>
          <a:lstStyle/>
          <a:p>
            <a:fld id="{99AE015D-4E99-42B8-B1B4-4F7FEE987B9B}" type="slidenum">
              <a:rPr lang="en-US" smtClean="0"/>
              <a:pPr/>
              <a:t>12</a:t>
            </a:fld>
            <a:endParaRPr lang="en-US"/>
          </a:p>
        </p:txBody>
      </p:sp>
      <p:sp>
        <p:nvSpPr>
          <p:cNvPr id="11" name="Rectangle 10"/>
          <p:cNvSpPr/>
          <p:nvPr/>
        </p:nvSpPr>
        <p:spPr>
          <a:xfrm>
            <a:off x="1507023" y="6026317"/>
            <a:ext cx="6129955" cy="369332"/>
          </a:xfrm>
          <a:prstGeom prst="rect">
            <a:avLst/>
          </a:prstGeom>
        </p:spPr>
        <p:txBody>
          <a:bodyPr wrap="square">
            <a:spAutoFit/>
          </a:bodyPr>
          <a:lstStyle/>
          <a:p>
            <a:pPr algn="ctr"/>
            <a:r>
              <a:rPr lang="en-US" dirty="0">
                <a:solidFill>
                  <a:schemeClr val="accent5"/>
                </a:solidFill>
                <a:latin typeface="Times New Roman" panose="02020603050405020304" pitchFamily="18" charset="0"/>
                <a:cs typeface="Times New Roman" panose="02020603050405020304" pitchFamily="18" charset="0"/>
              </a:rPr>
              <a:t>You cannot directly place a Shape or an </a:t>
            </a:r>
            <a:r>
              <a:rPr lang="en-US" dirty="0" err="1">
                <a:solidFill>
                  <a:schemeClr val="accent5"/>
                </a:solidFill>
                <a:latin typeface="Times New Roman" panose="02020603050405020304" pitchFamily="18" charset="0"/>
                <a:cs typeface="Times New Roman" panose="02020603050405020304" pitchFamily="18" charset="0"/>
              </a:rPr>
              <a:t>ImageView</a:t>
            </a:r>
            <a:r>
              <a:rPr lang="en-US" dirty="0">
                <a:solidFill>
                  <a:schemeClr val="accent5"/>
                </a:solidFill>
                <a:latin typeface="Times New Roman" panose="02020603050405020304" pitchFamily="18" charset="0"/>
                <a:cs typeface="Times New Roman" panose="02020603050405020304" pitchFamily="18" charset="0"/>
              </a:rPr>
              <a:t> into a scene. </a:t>
            </a:r>
          </a:p>
        </p:txBody>
      </p:sp>
      <p:pic>
        <p:nvPicPr>
          <p:cNvPr id="5" name="Picture 4"/>
          <p:cNvPicPr>
            <a:picLocks noChangeAspect="1"/>
          </p:cNvPicPr>
          <p:nvPr/>
        </p:nvPicPr>
        <p:blipFill>
          <a:blip r:embed="rId3"/>
          <a:stretch>
            <a:fillRect/>
          </a:stretch>
        </p:blipFill>
        <p:spPr>
          <a:xfrm>
            <a:off x="646085" y="997117"/>
            <a:ext cx="8439150" cy="5029200"/>
          </a:xfrm>
          <a:prstGeom prst="rect">
            <a:avLst/>
          </a:prstGeom>
        </p:spPr>
      </p:pic>
      <p:sp>
        <p:nvSpPr>
          <p:cNvPr id="12" name="Rectangle 11"/>
          <p:cNvSpPr/>
          <p:nvPr/>
        </p:nvSpPr>
        <p:spPr>
          <a:xfrm>
            <a:off x="0" y="3109387"/>
            <a:ext cx="1878904" cy="1077218"/>
          </a:xfrm>
          <a:prstGeom prst="rect">
            <a:avLst/>
          </a:prstGeom>
        </p:spPr>
        <p:txBody>
          <a:bodyPr wrap="square">
            <a:spAutoFit/>
          </a:bodyPr>
          <a:lstStyle/>
          <a:p>
            <a:pPr algn="ctr"/>
            <a:r>
              <a:rPr lang="en-US" sz="1600" dirty="0">
                <a:solidFill>
                  <a:srgbClr val="FF0000"/>
                </a:solidFill>
                <a:latin typeface="Times New Roman" panose="02020603050405020304" pitchFamily="18" charset="0"/>
                <a:cs typeface="Times New Roman" panose="02020603050405020304" pitchFamily="18" charset="0"/>
              </a:rPr>
              <a:t>You can directly place an UI  Control or a Pane into a scene</a:t>
            </a:r>
          </a:p>
        </p:txBody>
      </p:sp>
      <p:pic>
        <p:nvPicPr>
          <p:cNvPr id="7" name="Picture 6"/>
          <p:cNvPicPr>
            <a:picLocks noChangeAspect="1"/>
          </p:cNvPicPr>
          <p:nvPr/>
        </p:nvPicPr>
        <p:blipFill rotWithShape="1">
          <a:blip r:embed="rId4"/>
          <a:srcRect l="11010" t="38918" r="32793" b="47577"/>
          <a:stretch/>
        </p:blipFill>
        <p:spPr>
          <a:xfrm>
            <a:off x="288099" y="1003926"/>
            <a:ext cx="2610376" cy="461350"/>
          </a:xfrm>
          <a:prstGeom prst="rect">
            <a:avLst/>
          </a:prstGeom>
        </p:spPr>
      </p:pic>
      <p:sp>
        <p:nvSpPr>
          <p:cNvPr id="2" name="Rectangle 1"/>
          <p:cNvSpPr/>
          <p:nvPr/>
        </p:nvSpPr>
        <p:spPr>
          <a:xfrm>
            <a:off x="1389177" y="5503097"/>
            <a:ext cx="2448106" cy="523220"/>
          </a:xfrm>
          <a:prstGeom prst="rect">
            <a:avLst/>
          </a:prstGeom>
        </p:spPr>
        <p:txBody>
          <a:bodyPr wrap="none">
            <a:spAutoFit/>
          </a:bodyPr>
          <a:lstStyle/>
          <a:p>
            <a:r>
              <a:rPr lang="en-US" sz="1400" dirty="0">
                <a:latin typeface="Times New Roman" panose="02020603050405020304" pitchFamily="18" charset="0"/>
                <a:cs typeface="Times New Roman" panose="02020603050405020304" pitchFamily="18" charset="0"/>
              </a:rPr>
              <a:t>pane = </a:t>
            </a:r>
            <a:r>
              <a:rPr lang="en-US" sz="1400" dirty="0">
                <a:solidFill>
                  <a:schemeClr val="accent5"/>
                </a:solidFill>
                <a:latin typeface="Times New Roman" panose="02020603050405020304" pitchFamily="18" charset="0"/>
                <a:cs typeface="Times New Roman" panose="02020603050405020304" pitchFamily="18" charset="0"/>
              </a:rPr>
              <a:t>new</a:t>
            </a:r>
            <a:r>
              <a:rPr lang="en-US" sz="1400" dirty="0">
                <a:latin typeface="Times New Roman" panose="02020603050405020304" pitchFamily="18" charset="0"/>
                <a:cs typeface="Times New Roman" panose="02020603050405020304" pitchFamily="18" charset="0"/>
              </a:rPr>
              <a:t> Pane();</a:t>
            </a:r>
          </a:p>
          <a:p>
            <a:r>
              <a:rPr lang="en-US" sz="1400" dirty="0" err="1">
                <a:latin typeface="Times New Roman" panose="02020603050405020304" pitchFamily="18" charset="0"/>
                <a:cs typeface="Times New Roman" panose="02020603050405020304" pitchFamily="18" charset="0"/>
              </a:rPr>
              <a:t>pane.getChildren</a:t>
            </a:r>
            <a:r>
              <a:rPr lang="en-US" sz="1400" dirty="0">
                <a:latin typeface="Times New Roman" panose="02020603050405020304" pitchFamily="18" charset="0"/>
                <a:cs typeface="Times New Roman" panose="02020603050405020304" pitchFamily="18" charset="0"/>
              </a:rPr>
              <a:t>().add(image);</a:t>
            </a:r>
          </a:p>
        </p:txBody>
      </p:sp>
    </p:spTree>
    <p:extLst>
      <p:ext uri="{BB962C8B-B14F-4D97-AF65-F5344CB8AC3E}">
        <p14:creationId xmlns:p14="http://schemas.microsoft.com/office/powerpoint/2010/main" val="28418159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stretch>
            <a:fillRect/>
          </a:stretch>
        </p:blipFill>
        <p:spPr>
          <a:xfrm>
            <a:off x="314469" y="932685"/>
            <a:ext cx="4274784" cy="5108888"/>
          </a:xfrm>
          <a:prstGeom prst="rect">
            <a:avLst/>
          </a:prstGeom>
        </p:spPr>
      </p:pic>
      <p:sp>
        <p:nvSpPr>
          <p:cNvPr id="3" name="Title 2"/>
          <p:cNvSpPr>
            <a:spLocks noGrp="1"/>
          </p:cNvSpPr>
          <p:nvPr>
            <p:ph type="ctrTitle"/>
          </p:nvPr>
        </p:nvSpPr>
        <p:spPr/>
        <p:txBody>
          <a:bodyPr/>
          <a:lstStyle/>
          <a:p>
            <a:r>
              <a:rPr lang="en-US" dirty="0"/>
              <a:t>Display a Shape (1)</a:t>
            </a:r>
          </a:p>
        </p:txBody>
      </p:sp>
      <p:sp>
        <p:nvSpPr>
          <p:cNvPr id="4" name="Slide Number Placeholder 3"/>
          <p:cNvSpPr>
            <a:spLocks noGrp="1"/>
          </p:cNvSpPr>
          <p:nvPr>
            <p:ph type="sldNum" sz="quarter" idx="12"/>
          </p:nvPr>
        </p:nvSpPr>
        <p:spPr/>
        <p:txBody>
          <a:bodyPr/>
          <a:lstStyle/>
          <a:p>
            <a:fld id="{99AE015D-4E99-42B8-B1B4-4F7FEE987B9B}" type="slidenum">
              <a:rPr lang="en-US" smtClean="0"/>
              <a:pPr/>
              <a:t>13</a:t>
            </a:fld>
            <a:endParaRPr lang="en-US"/>
          </a:p>
        </p:txBody>
      </p:sp>
      <p:sp>
        <p:nvSpPr>
          <p:cNvPr id="5" name="Rectangle 4"/>
          <p:cNvSpPr/>
          <p:nvPr/>
        </p:nvSpPr>
        <p:spPr>
          <a:xfrm>
            <a:off x="1149594" y="5981028"/>
            <a:ext cx="6844812" cy="523220"/>
          </a:xfrm>
          <a:prstGeom prst="rect">
            <a:avLst/>
          </a:prstGeom>
        </p:spPr>
        <p:txBody>
          <a:bodyPr wrap="square">
            <a:spAutoFit/>
          </a:bodyPr>
          <a:lstStyle/>
          <a:p>
            <a:pPr algn="ctr"/>
            <a:r>
              <a:rPr lang="en-US" sz="1400" dirty="0">
                <a:latin typeface="Times New Roman" panose="02020603050405020304" pitchFamily="18" charset="0"/>
                <a:cs typeface="Times New Roman" panose="02020603050405020304" pitchFamily="18" charset="0"/>
              </a:rPr>
              <a:t>By default, the user can resize the stage. To prevent the user from resizing the stage, invoke</a:t>
            </a:r>
            <a:br>
              <a:rPr lang="en-US" sz="1400" dirty="0">
                <a:latin typeface="Times New Roman" panose="02020603050405020304" pitchFamily="18" charset="0"/>
                <a:cs typeface="Times New Roman" panose="02020603050405020304" pitchFamily="18" charset="0"/>
              </a:rPr>
            </a:br>
            <a:r>
              <a:rPr lang="en-US" sz="1400" b="1" dirty="0" err="1">
                <a:solidFill>
                  <a:srgbClr val="FF0000"/>
                </a:solidFill>
                <a:latin typeface="Times New Roman" panose="02020603050405020304" pitchFamily="18" charset="0"/>
                <a:cs typeface="Times New Roman" panose="02020603050405020304" pitchFamily="18" charset="0"/>
              </a:rPr>
              <a:t>stage.setResizable</a:t>
            </a:r>
            <a:r>
              <a:rPr lang="en-US" sz="1400" b="1" dirty="0">
                <a:solidFill>
                  <a:srgbClr val="FF0000"/>
                </a:solidFill>
                <a:latin typeface="Times New Roman" panose="02020603050405020304" pitchFamily="18" charset="0"/>
                <a:cs typeface="Times New Roman" panose="02020603050405020304" pitchFamily="18" charset="0"/>
              </a:rPr>
              <a:t>(false)</a:t>
            </a:r>
            <a:r>
              <a:rPr lang="en-US" sz="1400" dirty="0">
                <a:solidFill>
                  <a:srgbClr val="FF0000"/>
                </a:solidFill>
                <a:latin typeface="Times New Roman" panose="02020603050405020304" pitchFamily="18" charset="0"/>
                <a:cs typeface="Times New Roman" panose="02020603050405020304" pitchFamily="18" charset="0"/>
              </a:rPr>
              <a:t> </a:t>
            </a:r>
            <a:endParaRPr lang="en-US" sz="1400" b="1" dirty="0">
              <a:solidFill>
                <a:srgbClr val="FF0000"/>
              </a:solidFill>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rotWithShape="1">
          <a:blip r:embed="rId4"/>
          <a:srcRect t="868" r="19486"/>
          <a:stretch/>
        </p:blipFill>
        <p:spPr>
          <a:xfrm>
            <a:off x="5033476" y="1007652"/>
            <a:ext cx="3912679" cy="4975156"/>
          </a:xfrm>
          <a:prstGeom prst="rect">
            <a:avLst/>
          </a:prstGeom>
        </p:spPr>
      </p:pic>
      <p:pic>
        <p:nvPicPr>
          <p:cNvPr id="9" name="Picture 8"/>
          <p:cNvPicPr>
            <a:picLocks noChangeAspect="1"/>
          </p:cNvPicPr>
          <p:nvPr/>
        </p:nvPicPr>
        <p:blipFill>
          <a:blip r:embed="rId5"/>
          <a:stretch>
            <a:fillRect/>
          </a:stretch>
        </p:blipFill>
        <p:spPr>
          <a:xfrm>
            <a:off x="3820026" y="3027512"/>
            <a:ext cx="1033949" cy="1172248"/>
          </a:xfrm>
          <a:prstGeom prst="rect">
            <a:avLst/>
          </a:prstGeom>
        </p:spPr>
      </p:pic>
      <p:pic>
        <p:nvPicPr>
          <p:cNvPr id="11" name="Picture 10"/>
          <p:cNvPicPr>
            <a:picLocks noChangeAspect="1"/>
          </p:cNvPicPr>
          <p:nvPr/>
        </p:nvPicPr>
        <p:blipFill>
          <a:blip r:embed="rId6"/>
          <a:stretch>
            <a:fillRect/>
          </a:stretch>
        </p:blipFill>
        <p:spPr>
          <a:xfrm>
            <a:off x="7912825" y="2975176"/>
            <a:ext cx="893414" cy="1014603"/>
          </a:xfrm>
          <a:prstGeom prst="rect">
            <a:avLst/>
          </a:prstGeom>
        </p:spPr>
      </p:pic>
    </p:spTree>
    <p:extLst>
      <p:ext uri="{BB962C8B-B14F-4D97-AF65-F5344CB8AC3E}">
        <p14:creationId xmlns:p14="http://schemas.microsoft.com/office/powerpoint/2010/main" val="29101024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0182" y="987552"/>
            <a:ext cx="8581327" cy="5263299"/>
          </a:xfrm>
        </p:spPr>
        <p:txBody>
          <a:bodyPr/>
          <a:lstStyle/>
          <a:p>
            <a:r>
              <a:rPr lang="en-US" sz="2300" dirty="0"/>
              <a:t>The </a:t>
            </a:r>
            <a:r>
              <a:rPr lang="en-US" sz="2300" dirty="0" err="1">
                <a:solidFill>
                  <a:schemeClr val="accent5"/>
                </a:solidFill>
              </a:rPr>
              <a:t>javafx.scene.image.Image</a:t>
            </a:r>
            <a:r>
              <a:rPr lang="en-US" sz="2300" dirty="0"/>
              <a:t> class represents a graphical image.</a:t>
            </a:r>
          </a:p>
          <a:p>
            <a:endParaRPr lang="en-US" dirty="0"/>
          </a:p>
          <a:p>
            <a:endParaRPr lang="en-US" dirty="0"/>
          </a:p>
          <a:p>
            <a:endParaRPr lang="en-US" dirty="0"/>
          </a:p>
          <a:p>
            <a:r>
              <a:rPr lang="en-US" dirty="0"/>
              <a:t>The </a:t>
            </a:r>
            <a:r>
              <a:rPr lang="en-US" dirty="0" err="1">
                <a:solidFill>
                  <a:schemeClr val="accent5"/>
                </a:solidFill>
              </a:rPr>
              <a:t>ImageView</a:t>
            </a:r>
            <a:r>
              <a:rPr lang="en-US" dirty="0"/>
              <a:t> class can be used to display an image</a:t>
            </a:r>
            <a:r>
              <a:rPr lang="en-US" dirty="0">
                <a:solidFill>
                  <a:schemeClr val="accent5"/>
                </a:solidFill>
              </a:rPr>
              <a:t>.</a:t>
            </a:r>
          </a:p>
        </p:txBody>
      </p:sp>
      <p:sp>
        <p:nvSpPr>
          <p:cNvPr id="3" name="Title 2"/>
          <p:cNvSpPr>
            <a:spLocks noGrp="1"/>
          </p:cNvSpPr>
          <p:nvPr>
            <p:ph type="ctrTitle"/>
          </p:nvPr>
        </p:nvSpPr>
        <p:spPr/>
        <p:txBody>
          <a:bodyPr/>
          <a:lstStyle/>
          <a:p>
            <a:r>
              <a:rPr lang="en-US" dirty="0"/>
              <a:t>The Image and </a:t>
            </a:r>
            <a:r>
              <a:rPr lang="en-US" dirty="0" err="1"/>
              <a:t>ImageView</a:t>
            </a:r>
            <a:r>
              <a:rPr lang="en-US" dirty="0"/>
              <a:t> Classes</a:t>
            </a:r>
          </a:p>
        </p:txBody>
      </p:sp>
      <p:sp>
        <p:nvSpPr>
          <p:cNvPr id="4" name="Slide Number Placeholder 3"/>
          <p:cNvSpPr>
            <a:spLocks noGrp="1"/>
          </p:cNvSpPr>
          <p:nvPr>
            <p:ph type="sldNum" sz="quarter" idx="12"/>
          </p:nvPr>
        </p:nvSpPr>
        <p:spPr/>
        <p:txBody>
          <a:bodyPr/>
          <a:lstStyle/>
          <a:p>
            <a:fld id="{99AE015D-4E99-42B8-B1B4-4F7FEE987B9B}" type="slidenum">
              <a:rPr lang="en-US" smtClean="0"/>
              <a:pPr/>
              <a:t>14</a:t>
            </a:fld>
            <a:endParaRPr lang="en-US"/>
          </a:p>
        </p:txBody>
      </p:sp>
      <p:pic>
        <p:nvPicPr>
          <p:cNvPr id="6" name="Picture 5"/>
          <p:cNvPicPr>
            <a:picLocks noChangeAspect="1"/>
          </p:cNvPicPr>
          <p:nvPr/>
        </p:nvPicPr>
        <p:blipFill>
          <a:blip r:embed="rId3"/>
          <a:stretch>
            <a:fillRect/>
          </a:stretch>
        </p:blipFill>
        <p:spPr>
          <a:xfrm>
            <a:off x="5681115" y="3915726"/>
            <a:ext cx="3200395" cy="2534916"/>
          </a:xfrm>
          <a:prstGeom prst="rect">
            <a:avLst/>
          </a:prstGeom>
        </p:spPr>
      </p:pic>
      <p:sp>
        <p:nvSpPr>
          <p:cNvPr id="7" name="Rectangle 6"/>
          <p:cNvSpPr/>
          <p:nvPr/>
        </p:nvSpPr>
        <p:spPr>
          <a:xfrm>
            <a:off x="487680" y="5331016"/>
            <a:ext cx="5193436" cy="646331"/>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5"/>
                </a:solidFill>
                <a:latin typeface="Times New Roman" panose="02020603050405020304" pitchFamily="18" charset="0"/>
                <a:cs typeface="Times New Roman" panose="02020603050405020304" pitchFamily="18" charset="0"/>
              </a:rPr>
              <a:t>Image</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image</a:t>
            </a:r>
            <a:r>
              <a:rPr lang="en-US" dirty="0">
                <a:latin typeface="Times New Roman" panose="02020603050405020304" pitchFamily="18" charset="0"/>
                <a:cs typeface="Times New Roman" panose="02020603050405020304" pitchFamily="18" charset="0"/>
              </a:rPr>
              <a:t> = </a:t>
            </a:r>
            <a:r>
              <a:rPr lang="en-US" dirty="0">
                <a:solidFill>
                  <a:schemeClr val="accent5"/>
                </a:solidFill>
                <a:latin typeface="Times New Roman" panose="02020603050405020304" pitchFamily="18" charset="0"/>
                <a:cs typeface="Times New Roman" panose="02020603050405020304" pitchFamily="18" charset="0"/>
              </a:rPr>
              <a:t>new</a:t>
            </a:r>
            <a:r>
              <a:rPr lang="en-US" dirty="0">
                <a:latin typeface="Times New Roman" panose="02020603050405020304" pitchFamily="18" charset="0"/>
                <a:cs typeface="Times New Roman" panose="02020603050405020304" pitchFamily="18" charset="0"/>
              </a:rPr>
              <a:t> </a:t>
            </a:r>
            <a:r>
              <a:rPr lang="en-US" dirty="0">
                <a:solidFill>
                  <a:schemeClr val="accent5"/>
                </a:solidFill>
                <a:latin typeface="Times New Roman" panose="02020603050405020304" pitchFamily="18" charset="0"/>
                <a:cs typeface="Times New Roman" panose="02020603050405020304" pitchFamily="18" charset="0"/>
              </a:rPr>
              <a:t>Image</a:t>
            </a:r>
            <a:r>
              <a:rPr lang="en-US" dirty="0">
                <a:latin typeface="Times New Roman" panose="02020603050405020304" pitchFamily="18" charset="0"/>
                <a:cs typeface="Times New Roman" panose="02020603050405020304" pitchFamily="18" charset="0"/>
              </a:rPr>
              <a:t>("us.gif");</a:t>
            </a:r>
          </a:p>
          <a:p>
            <a:pPr marL="342900" indent="-342900">
              <a:buFont typeface="Arial" panose="020B0604020202020204" pitchFamily="34" charset="0"/>
              <a:buChar char="•"/>
            </a:pPr>
            <a:r>
              <a:rPr lang="en-US" dirty="0" err="1">
                <a:solidFill>
                  <a:schemeClr val="accent5"/>
                </a:solidFill>
                <a:latin typeface="Times New Roman" panose="02020603050405020304" pitchFamily="18" charset="0"/>
                <a:cs typeface="Times New Roman" panose="02020603050405020304" pitchFamily="18" charset="0"/>
              </a:rPr>
              <a:t>ImageView</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imageView</a:t>
            </a:r>
            <a:r>
              <a:rPr lang="en-US" dirty="0">
                <a:latin typeface="Times New Roman" panose="02020603050405020304" pitchFamily="18" charset="0"/>
                <a:cs typeface="Times New Roman" panose="02020603050405020304" pitchFamily="18" charset="0"/>
              </a:rPr>
              <a:t> = </a:t>
            </a:r>
            <a:r>
              <a:rPr lang="en-US" dirty="0">
                <a:solidFill>
                  <a:schemeClr val="accent5"/>
                </a:solidFill>
                <a:latin typeface="Times New Roman" panose="02020603050405020304" pitchFamily="18" charset="0"/>
                <a:cs typeface="Times New Roman" panose="02020603050405020304" pitchFamily="18" charset="0"/>
              </a:rPr>
              <a:t>new</a:t>
            </a:r>
            <a:r>
              <a:rPr lang="en-US" dirty="0">
                <a:latin typeface="Times New Roman" panose="02020603050405020304" pitchFamily="18" charset="0"/>
                <a:cs typeface="Times New Roman" panose="02020603050405020304" pitchFamily="18" charset="0"/>
              </a:rPr>
              <a:t> </a:t>
            </a:r>
            <a:r>
              <a:rPr lang="en-US" dirty="0" err="1">
                <a:solidFill>
                  <a:schemeClr val="accent5"/>
                </a:solidFill>
                <a:latin typeface="Times New Roman" panose="02020603050405020304" pitchFamily="18" charset="0"/>
                <a:cs typeface="Times New Roman" panose="02020603050405020304" pitchFamily="18" charset="0"/>
              </a:rPr>
              <a:t>ImageView</a:t>
            </a:r>
            <a:r>
              <a:rPr lang="en-US" dirty="0">
                <a:solidFill>
                  <a:schemeClr val="accent5"/>
                </a:solidFill>
                <a:latin typeface="Times New Roman" panose="02020603050405020304" pitchFamily="18" charset="0"/>
                <a:cs typeface="Times New Roman" panose="02020603050405020304" pitchFamily="18" charset="0"/>
              </a:rPr>
              <a:t>(image</a:t>
            </a:r>
            <a:r>
              <a:rPr lang="en-US" dirty="0">
                <a:latin typeface="Times New Roman" panose="02020603050405020304" pitchFamily="18" charset="0"/>
                <a:cs typeface="Times New Roman" panose="02020603050405020304" pitchFamily="18" charset="0"/>
              </a:rPr>
              <a:t>);</a:t>
            </a:r>
          </a:p>
        </p:txBody>
      </p:sp>
      <p:pic>
        <p:nvPicPr>
          <p:cNvPr id="9" name="Picture 11"/>
          <p:cNvPicPr>
            <a:picLocks noChangeAspect="1" noChangeArrowheads="1"/>
          </p:cNvPicPr>
          <p:nvPr/>
        </p:nvPicPr>
        <p:blipFill rotWithShape="1">
          <a:blip r:embed="rId4">
            <a:extLst>
              <a:ext uri="{28A0092B-C50C-407E-A947-70E740481C1C}">
                <a14:useLocalDpi xmlns:a14="http://schemas.microsoft.com/office/drawing/2010/main" val="0"/>
              </a:ext>
            </a:extLst>
          </a:blip>
          <a:srcRect t="20159" r="57695"/>
          <a:stretch/>
        </p:blipFill>
        <p:spPr bwMode="auto">
          <a:xfrm>
            <a:off x="5681115" y="1480463"/>
            <a:ext cx="3200395" cy="1755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sp>
        <p:nvSpPr>
          <p:cNvPr id="5" name="Rectangle 4"/>
          <p:cNvSpPr/>
          <p:nvPr/>
        </p:nvSpPr>
        <p:spPr>
          <a:xfrm>
            <a:off x="487680" y="1554064"/>
            <a:ext cx="5193435" cy="1631216"/>
          </a:xfrm>
          <a:prstGeom prst="rect">
            <a:avLst/>
          </a:prstGeom>
        </p:spPr>
        <p:txBody>
          <a:bodyPr wrap="square">
            <a:spAutoFit/>
          </a:bodyPr>
          <a:lstStyle/>
          <a:p>
            <a:pPr marL="285750" indent="-285750">
              <a:spcBef>
                <a:spcPts val="1200"/>
              </a:spcBef>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You can load image from a specified filename or a URL.</a:t>
            </a:r>
          </a:p>
          <a:p>
            <a:pPr marL="285750" indent="-285750">
              <a:spcBef>
                <a:spcPts val="1200"/>
              </a:spcBef>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new Image(</a:t>
            </a:r>
            <a:r>
              <a:rPr lang="en-US" sz="2000" dirty="0" err="1">
                <a:latin typeface="Times New Roman" panose="02020603050405020304" pitchFamily="18" charset="0"/>
                <a:cs typeface="Times New Roman" panose="02020603050405020304" pitchFamily="18" charset="0"/>
              </a:rPr>
              <a:t>fileName</a:t>
            </a:r>
            <a:r>
              <a:rPr lang="en-US" sz="2000" dirty="0">
                <a:latin typeface="Times New Roman" panose="02020603050405020304" pitchFamily="18" charset="0"/>
                <a:cs typeface="Times New Roman" panose="02020603050405020304" pitchFamily="18" charset="0"/>
              </a:rPr>
              <a:t>);</a:t>
            </a:r>
          </a:p>
          <a:p>
            <a:pPr marL="285750" indent="-285750">
              <a:spcBef>
                <a:spcPts val="1200"/>
              </a:spcBef>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new Image(</a:t>
            </a:r>
            <a:r>
              <a:rPr lang="en-US" sz="2000" dirty="0" err="1">
                <a:latin typeface="Times New Roman" panose="02020603050405020304" pitchFamily="18" charset="0"/>
                <a:cs typeface="Times New Roman" panose="02020603050405020304" pitchFamily="18" charset="0"/>
              </a:rPr>
              <a:t>url</a:t>
            </a:r>
            <a:r>
              <a:rPr lang="en-US" sz="2000" dirty="0">
                <a:latin typeface="Times New Roman" panose="02020603050405020304" pitchFamily="18" charset="0"/>
                <a:cs typeface="Times New Roman" panose="02020603050405020304" pitchFamily="18" charset="0"/>
              </a:rPr>
              <a:t>);</a:t>
            </a:r>
          </a:p>
        </p:txBody>
      </p:sp>
      <p:sp>
        <p:nvSpPr>
          <p:cNvPr id="10" name="Rectangle 9"/>
          <p:cNvSpPr/>
          <p:nvPr/>
        </p:nvSpPr>
        <p:spPr>
          <a:xfrm>
            <a:off x="487681" y="4057502"/>
            <a:ext cx="5093902" cy="1169551"/>
          </a:xfrm>
          <a:prstGeom prst="rect">
            <a:avLst/>
          </a:prstGeom>
        </p:spPr>
        <p:txBody>
          <a:bodyPr wrap="square">
            <a:spAutoFit/>
          </a:bodyPr>
          <a:lstStyle/>
          <a:p>
            <a:pPr marL="285750" indent="-285750">
              <a:spcBef>
                <a:spcPts val="1200"/>
              </a:spcBef>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An </a:t>
            </a:r>
            <a:r>
              <a:rPr lang="en-US" sz="2000" dirty="0" err="1">
                <a:latin typeface="Times New Roman" panose="02020603050405020304" pitchFamily="18" charset="0"/>
                <a:cs typeface="Times New Roman" panose="02020603050405020304" pitchFamily="18" charset="0"/>
              </a:rPr>
              <a:t>ImageView</a:t>
            </a:r>
            <a:r>
              <a:rPr lang="en-US" sz="2000" dirty="0">
                <a:latin typeface="Times New Roman" panose="02020603050405020304" pitchFamily="18" charset="0"/>
                <a:cs typeface="Times New Roman" panose="02020603050405020304" pitchFamily="18" charset="0"/>
              </a:rPr>
              <a:t> can be created from an Image object.</a:t>
            </a:r>
          </a:p>
          <a:p>
            <a:pPr marL="285750" indent="-285750">
              <a:spcBef>
                <a:spcPts val="1200"/>
              </a:spcBef>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You can set an Image to multiple </a:t>
            </a:r>
            <a:r>
              <a:rPr lang="en-US" sz="2000" dirty="0" err="1">
                <a:latin typeface="Times New Roman" panose="02020603050405020304" pitchFamily="18" charset="0"/>
                <a:cs typeface="Times New Roman" panose="02020603050405020304" pitchFamily="18" charset="0"/>
              </a:rPr>
              <a:t>ImageView</a:t>
            </a:r>
            <a:r>
              <a:rPr lang="en-US" sz="2000" dirty="0">
                <a:latin typeface="Times New Roman" panose="02020603050405020304" pitchFamily="18" charset="0"/>
                <a:cs typeface="Times New Roman" panose="02020603050405020304" pitchFamily="18" charset="0"/>
              </a:rPr>
              <a:t>.</a:t>
            </a:r>
          </a:p>
        </p:txBody>
      </p:sp>
      <p:sp>
        <p:nvSpPr>
          <p:cNvPr id="11" name="Rectangle 10"/>
          <p:cNvSpPr/>
          <p:nvPr/>
        </p:nvSpPr>
        <p:spPr>
          <a:xfrm>
            <a:off x="300183" y="6081310"/>
            <a:ext cx="1729961" cy="369332"/>
          </a:xfrm>
          <a:prstGeom prst="rect">
            <a:avLst/>
          </a:prstGeom>
        </p:spPr>
        <p:txBody>
          <a:bodyPr wrap="none">
            <a:spAutoFit/>
          </a:bodyPr>
          <a:lstStyle/>
          <a:p>
            <a:r>
              <a:rPr lang="en-US" dirty="0">
                <a:solidFill>
                  <a:srgbClr val="FF0000"/>
                </a:solidFill>
                <a:latin typeface="Times New Roman" panose="02020603050405020304" pitchFamily="18" charset="0"/>
                <a:cs typeface="Times New Roman" panose="02020603050405020304" pitchFamily="18" charset="0"/>
              </a:rPr>
              <a:t>ShowImage.java</a:t>
            </a:r>
          </a:p>
        </p:txBody>
      </p:sp>
    </p:spTree>
    <p:extLst>
      <p:ext uri="{BB962C8B-B14F-4D97-AF65-F5344CB8AC3E}">
        <p14:creationId xmlns:p14="http://schemas.microsoft.com/office/powerpoint/2010/main" val="29310618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a:t>Example</a:t>
            </a:r>
          </a:p>
        </p:txBody>
      </p:sp>
      <p:sp>
        <p:nvSpPr>
          <p:cNvPr id="4" name="Slide Number Placeholder 3"/>
          <p:cNvSpPr>
            <a:spLocks noGrp="1"/>
          </p:cNvSpPr>
          <p:nvPr>
            <p:ph type="sldNum" sz="quarter" idx="12"/>
          </p:nvPr>
        </p:nvSpPr>
        <p:spPr/>
        <p:txBody>
          <a:bodyPr/>
          <a:lstStyle/>
          <a:p>
            <a:fld id="{99AE015D-4E99-42B8-B1B4-4F7FEE987B9B}" type="slidenum">
              <a:rPr lang="en-US" smtClean="0"/>
              <a:pPr/>
              <a:t>15</a:t>
            </a:fld>
            <a:endParaRPr lang="en-US"/>
          </a:p>
        </p:txBody>
      </p:sp>
      <p:pic>
        <p:nvPicPr>
          <p:cNvPr id="8" name="Picture 7"/>
          <p:cNvPicPr>
            <a:picLocks noChangeAspect="1"/>
          </p:cNvPicPr>
          <p:nvPr/>
        </p:nvPicPr>
        <p:blipFill>
          <a:blip r:embed="rId3"/>
          <a:stretch>
            <a:fillRect/>
          </a:stretch>
        </p:blipFill>
        <p:spPr>
          <a:xfrm>
            <a:off x="314469" y="930574"/>
            <a:ext cx="5758858" cy="4722603"/>
          </a:xfrm>
          <a:prstGeom prst="rect">
            <a:avLst/>
          </a:prstGeom>
        </p:spPr>
      </p:pic>
      <p:pic>
        <p:nvPicPr>
          <p:cNvPr id="5" name="Picture 4"/>
          <p:cNvPicPr>
            <a:picLocks noChangeAspect="1"/>
          </p:cNvPicPr>
          <p:nvPr/>
        </p:nvPicPr>
        <p:blipFill>
          <a:blip r:embed="rId4"/>
          <a:stretch>
            <a:fillRect/>
          </a:stretch>
        </p:blipFill>
        <p:spPr>
          <a:xfrm>
            <a:off x="4358936" y="5177223"/>
            <a:ext cx="4630393" cy="1237534"/>
          </a:xfrm>
          <a:prstGeom prst="rect">
            <a:avLst/>
          </a:prstGeom>
        </p:spPr>
      </p:pic>
    </p:spTree>
    <p:extLst>
      <p:ext uri="{BB962C8B-B14F-4D97-AF65-F5344CB8AC3E}">
        <p14:creationId xmlns:p14="http://schemas.microsoft.com/office/powerpoint/2010/main" val="1247032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Used to automatically laying out nodes in a desired location and size.</a:t>
            </a:r>
          </a:p>
        </p:txBody>
      </p:sp>
      <p:sp>
        <p:nvSpPr>
          <p:cNvPr id="3" name="Title 2"/>
          <p:cNvSpPr>
            <a:spLocks noGrp="1"/>
          </p:cNvSpPr>
          <p:nvPr>
            <p:ph type="ctrTitle"/>
          </p:nvPr>
        </p:nvSpPr>
        <p:spPr/>
        <p:txBody>
          <a:bodyPr/>
          <a:lstStyle/>
          <a:p>
            <a:r>
              <a:rPr lang="en-US" dirty="0"/>
              <a:t>Layout Panes and Groups</a:t>
            </a:r>
          </a:p>
        </p:txBody>
      </p:sp>
      <p:sp>
        <p:nvSpPr>
          <p:cNvPr id="4" name="Slide Number Placeholder 3"/>
          <p:cNvSpPr>
            <a:spLocks noGrp="1"/>
          </p:cNvSpPr>
          <p:nvPr>
            <p:ph type="sldNum" sz="quarter" idx="12"/>
          </p:nvPr>
        </p:nvSpPr>
        <p:spPr/>
        <p:txBody>
          <a:bodyPr/>
          <a:lstStyle/>
          <a:p>
            <a:fld id="{99AE015D-4E99-42B8-B1B4-4F7FEE987B9B}" type="slidenum">
              <a:rPr lang="en-US" smtClean="0"/>
              <a:pPr/>
              <a:t>16</a:t>
            </a:fld>
            <a:endParaRPr lang="en-US"/>
          </a:p>
        </p:txBody>
      </p:sp>
      <p:pic>
        <p:nvPicPr>
          <p:cNvPr id="5" name="Picture 4"/>
          <p:cNvPicPr>
            <a:picLocks noChangeAspect="1"/>
          </p:cNvPicPr>
          <p:nvPr/>
        </p:nvPicPr>
        <p:blipFill>
          <a:blip r:embed="rId3"/>
          <a:stretch>
            <a:fillRect/>
          </a:stretch>
        </p:blipFill>
        <p:spPr>
          <a:xfrm>
            <a:off x="1302104" y="1756045"/>
            <a:ext cx="6682631" cy="2375553"/>
          </a:xfrm>
          <a:prstGeom prst="rect">
            <a:avLst/>
          </a:prstGeom>
        </p:spPr>
      </p:pic>
      <p:sp>
        <p:nvSpPr>
          <p:cNvPr id="6" name="Content Placeholder 1"/>
          <p:cNvSpPr txBox="1">
            <a:spLocks/>
          </p:cNvSpPr>
          <p:nvPr/>
        </p:nvSpPr>
        <p:spPr>
          <a:xfrm>
            <a:off x="1209040" y="4131598"/>
            <a:ext cx="7254646" cy="2329361"/>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800"/>
              </a:spcBef>
              <a:spcAft>
                <a:spcPts val="0"/>
              </a:spcAft>
              <a:buClr>
                <a:srgbClr val="1A864B"/>
              </a:buClr>
              <a:buFont typeface="Arial" panose="020B0604020202020204" pitchFamily="34" charset="0"/>
              <a:buChar char="•"/>
              <a:defRPr sz="2400" b="1" kern="1200">
                <a:solidFill>
                  <a:schemeClr val="tx1"/>
                </a:solidFill>
                <a:latin typeface="Garamond" panose="02020404030301010803" pitchFamily="18" charset="0"/>
                <a:ea typeface="+mn-ea"/>
                <a:cs typeface="+mn-cs"/>
              </a:defRPr>
            </a:lvl1pPr>
            <a:lvl2pPr marL="685800" indent="-228600" algn="l" defTabSz="914400" rtl="0" eaLnBrk="1" latinLnBrk="0" hangingPunct="1">
              <a:lnSpc>
                <a:spcPct val="100000"/>
              </a:lnSpc>
              <a:spcBef>
                <a:spcPts val="1200"/>
              </a:spcBef>
              <a:spcAft>
                <a:spcPts val="0"/>
              </a:spcAft>
              <a:buClr>
                <a:srgbClr val="1A864B"/>
              </a:buClr>
              <a:buFont typeface="Arial" panose="020B0604020202020204" pitchFamily="34" charset="0"/>
              <a:buChar char="•"/>
              <a:defRPr sz="2400" b="0" kern="1200">
                <a:solidFill>
                  <a:schemeClr val="tx1"/>
                </a:solidFill>
                <a:latin typeface="Times New Roman" panose="02020603050405020304" pitchFamily="18" charset="0"/>
                <a:ea typeface="+mn-ea"/>
                <a:cs typeface="Times New Roman" panose="02020603050405020304" pitchFamily="18" charset="0"/>
              </a:defRPr>
            </a:lvl2pPr>
            <a:lvl3pPr marL="1143000" indent="-228600" algn="l" defTabSz="914400" rtl="0" eaLnBrk="1" latinLnBrk="0" hangingPunct="1">
              <a:lnSpc>
                <a:spcPct val="100000"/>
              </a:lnSpc>
              <a:spcBef>
                <a:spcPts val="1200"/>
              </a:spcBef>
              <a:spcAft>
                <a:spcPts val="0"/>
              </a:spcAft>
              <a:buClr>
                <a:srgbClr val="1A864B"/>
              </a:buClr>
              <a:buFont typeface="Arial" panose="020B0604020202020204" pitchFamily="34" charset="0"/>
              <a:buChar char="•"/>
              <a:defRPr sz="2000" b="0" kern="1200">
                <a:solidFill>
                  <a:schemeClr val="tx1"/>
                </a:solidFill>
                <a:latin typeface="Times New Roman" panose="02020603050405020304" pitchFamily="18" charset="0"/>
                <a:ea typeface="+mn-ea"/>
                <a:cs typeface="Times New Roman" panose="02020603050405020304" pitchFamily="18" charset="0"/>
              </a:defRPr>
            </a:lvl3pPr>
            <a:lvl4pPr marL="1600200" indent="-228600" algn="l" defTabSz="914400" rtl="0" eaLnBrk="1" latinLnBrk="0" hangingPunct="1">
              <a:lnSpc>
                <a:spcPct val="100000"/>
              </a:lnSpc>
              <a:spcBef>
                <a:spcPts val="1200"/>
              </a:spcBef>
              <a:spcAft>
                <a:spcPts val="0"/>
              </a:spcAft>
              <a:buClr>
                <a:srgbClr val="1A864B"/>
              </a:buClr>
              <a:buFont typeface="Arial" panose="020B0604020202020204" pitchFamily="34" charset="0"/>
              <a:buChar char="•"/>
              <a:defRPr sz="1800" b="0" kern="1200">
                <a:solidFill>
                  <a:schemeClr val="tx1"/>
                </a:solidFill>
                <a:latin typeface="Times New Roman" panose="02020603050405020304" pitchFamily="18" charset="0"/>
                <a:ea typeface="+mn-ea"/>
                <a:cs typeface="Times New Roman" panose="02020603050405020304" pitchFamily="18" charset="0"/>
              </a:defRPr>
            </a:lvl4pPr>
            <a:lvl5pPr marL="2057400" indent="-228600" algn="l" defTabSz="914400" rtl="0" eaLnBrk="1" latinLnBrk="0" hangingPunct="1">
              <a:lnSpc>
                <a:spcPct val="100000"/>
              </a:lnSpc>
              <a:spcBef>
                <a:spcPts val="1200"/>
              </a:spcBef>
              <a:spcAft>
                <a:spcPts val="0"/>
              </a:spcAft>
              <a:buClr>
                <a:srgbClr val="1A864B"/>
              </a:buClr>
              <a:buFont typeface="Arial" panose="020B0604020202020204" pitchFamily="34" charset="0"/>
              <a:buChar char="•"/>
              <a:defRPr sz="1800" b="0" kern="1200">
                <a:solidFill>
                  <a:schemeClr val="tx1"/>
                </a:solidFill>
                <a:latin typeface="Times New Roman" panose="02020603050405020304" pitchFamily="18" charset="0"/>
                <a:ea typeface="+mn-ea"/>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0"/>
              </a:spcBef>
            </a:pPr>
            <a:r>
              <a:rPr lang="en-US" sz="1800" b="0" dirty="0">
                <a:solidFill>
                  <a:srgbClr val="FF0000"/>
                </a:solidFill>
                <a:latin typeface="Times New Roman" panose="02020603050405020304" pitchFamily="18" charset="0"/>
                <a:cs typeface="Times New Roman" panose="02020603050405020304" pitchFamily="18" charset="0"/>
              </a:rPr>
              <a:t>Create nodes</a:t>
            </a:r>
          </a:p>
          <a:p>
            <a:pPr lvl="1">
              <a:spcBef>
                <a:spcPts val="0"/>
              </a:spcBef>
            </a:pPr>
            <a:r>
              <a:rPr lang="en-US" sz="1800" dirty="0" err="1"/>
              <a:t>TextField</a:t>
            </a:r>
            <a:r>
              <a:rPr lang="en-US" sz="1800" dirty="0"/>
              <a:t> </a:t>
            </a:r>
            <a:r>
              <a:rPr lang="en-US" sz="1800" dirty="0" err="1"/>
              <a:t>textField</a:t>
            </a:r>
            <a:r>
              <a:rPr lang="en-US" sz="1800" dirty="0"/>
              <a:t> = new </a:t>
            </a:r>
            <a:r>
              <a:rPr lang="en-US" sz="1800" dirty="0" err="1"/>
              <a:t>TextField</a:t>
            </a:r>
            <a:r>
              <a:rPr lang="en-US" sz="1800" dirty="0"/>
              <a:t>(); </a:t>
            </a:r>
          </a:p>
          <a:p>
            <a:pPr>
              <a:spcBef>
                <a:spcPts val="0"/>
              </a:spcBef>
            </a:pPr>
            <a:r>
              <a:rPr lang="en-US" sz="1800" b="0" dirty="0">
                <a:solidFill>
                  <a:srgbClr val="FF0000"/>
                </a:solidFill>
                <a:latin typeface="Times New Roman" panose="02020603050405020304" pitchFamily="18" charset="0"/>
                <a:cs typeface="Times New Roman" panose="02020603050405020304" pitchFamily="18" charset="0"/>
              </a:rPr>
              <a:t>Instantiate the respective class of the required layout</a:t>
            </a:r>
          </a:p>
          <a:p>
            <a:pPr lvl="1">
              <a:spcBef>
                <a:spcPts val="0"/>
              </a:spcBef>
            </a:pPr>
            <a:r>
              <a:rPr lang="en-US" sz="1600" dirty="0" err="1"/>
              <a:t>HBox</a:t>
            </a:r>
            <a:r>
              <a:rPr lang="en-US" sz="1600" dirty="0"/>
              <a:t> </a:t>
            </a:r>
            <a:r>
              <a:rPr lang="en-US" sz="1600" dirty="0" err="1"/>
              <a:t>hbox</a:t>
            </a:r>
            <a:r>
              <a:rPr lang="en-US" sz="1600" dirty="0"/>
              <a:t> = new </a:t>
            </a:r>
            <a:r>
              <a:rPr lang="en-US" sz="1600" dirty="0" err="1"/>
              <a:t>HBox</a:t>
            </a:r>
            <a:r>
              <a:rPr lang="en-US" sz="1600" dirty="0"/>
              <a:t>();   </a:t>
            </a:r>
            <a:r>
              <a:rPr lang="en-US" sz="1600" dirty="0" err="1"/>
              <a:t>FlowPane</a:t>
            </a:r>
            <a:r>
              <a:rPr lang="en-US" sz="1600" dirty="0"/>
              <a:t> root = new </a:t>
            </a:r>
            <a:r>
              <a:rPr lang="en-US" sz="1600" dirty="0" err="1"/>
              <a:t>FlowPane</a:t>
            </a:r>
            <a:r>
              <a:rPr lang="en-US" sz="1600" dirty="0"/>
              <a:t>();</a:t>
            </a:r>
          </a:p>
          <a:p>
            <a:pPr>
              <a:spcBef>
                <a:spcPts val="0"/>
              </a:spcBef>
            </a:pPr>
            <a:r>
              <a:rPr lang="en-US" sz="1800" b="0" dirty="0">
                <a:solidFill>
                  <a:srgbClr val="FF0000"/>
                </a:solidFill>
                <a:latin typeface="Times New Roman" panose="02020603050405020304" pitchFamily="18" charset="0"/>
                <a:cs typeface="Times New Roman" panose="02020603050405020304" pitchFamily="18" charset="0"/>
              </a:rPr>
              <a:t>Set the properties of the layout</a:t>
            </a:r>
          </a:p>
          <a:p>
            <a:pPr lvl="1">
              <a:spcBef>
                <a:spcPts val="0"/>
              </a:spcBef>
            </a:pPr>
            <a:r>
              <a:rPr lang="en-US" sz="1800" dirty="0" err="1"/>
              <a:t>hbox.setSpacing</a:t>
            </a:r>
            <a:r>
              <a:rPr lang="en-US" sz="1800" dirty="0"/>
              <a:t>(10); </a:t>
            </a:r>
            <a:r>
              <a:rPr lang="en-US" sz="1800" dirty="0" err="1"/>
              <a:t>root.setHgap</a:t>
            </a:r>
            <a:r>
              <a:rPr lang="en-US" sz="1800" dirty="0"/>
              <a:t>(10);</a:t>
            </a:r>
          </a:p>
          <a:p>
            <a:pPr>
              <a:spcBef>
                <a:spcPts val="0"/>
              </a:spcBef>
            </a:pPr>
            <a:r>
              <a:rPr lang="en-US" sz="1800" b="0" dirty="0">
                <a:solidFill>
                  <a:srgbClr val="FF0000"/>
                </a:solidFill>
                <a:latin typeface="Times New Roman" panose="02020603050405020304" pitchFamily="18" charset="0"/>
                <a:cs typeface="Times New Roman" panose="02020603050405020304" pitchFamily="18" charset="0"/>
              </a:rPr>
              <a:t>Add all the created nodes to the layout</a:t>
            </a:r>
          </a:p>
          <a:p>
            <a:pPr lvl="1">
              <a:spcBef>
                <a:spcPts val="0"/>
              </a:spcBef>
            </a:pPr>
            <a:r>
              <a:rPr lang="en-US" sz="1600" dirty="0" err="1"/>
              <a:t>hbox.getChildren</a:t>
            </a:r>
            <a:r>
              <a:rPr lang="en-US" sz="1600" dirty="0"/>
              <a:t>().add(</a:t>
            </a:r>
            <a:r>
              <a:rPr lang="en-US" sz="1600" dirty="0" err="1"/>
              <a:t>textField</a:t>
            </a:r>
            <a:r>
              <a:rPr lang="en-US" sz="1600" dirty="0"/>
              <a:t>);</a:t>
            </a:r>
          </a:p>
        </p:txBody>
      </p:sp>
    </p:spTree>
    <p:extLst>
      <p:ext uri="{BB962C8B-B14F-4D97-AF65-F5344CB8AC3E}">
        <p14:creationId xmlns:p14="http://schemas.microsoft.com/office/powerpoint/2010/main" val="26113763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0182" y="1071415"/>
            <a:ext cx="5542019" cy="5179436"/>
          </a:xfrm>
        </p:spPr>
        <p:txBody>
          <a:bodyPr/>
          <a:lstStyle/>
          <a:p>
            <a:r>
              <a:rPr lang="en-US" dirty="0"/>
              <a:t>A </a:t>
            </a:r>
            <a:r>
              <a:rPr lang="en-US" dirty="0" err="1"/>
              <a:t>GridPane</a:t>
            </a:r>
            <a:r>
              <a:rPr lang="en-US" dirty="0"/>
              <a:t> arranges nodes in a grid (matrix) formation.</a:t>
            </a:r>
          </a:p>
          <a:p>
            <a:r>
              <a:rPr lang="en-US" dirty="0"/>
              <a:t>The nodes are placed in the specified column and row indices</a:t>
            </a:r>
          </a:p>
          <a:p>
            <a:r>
              <a:rPr lang="en-US" dirty="0"/>
              <a:t>By default, the grid pane will resize rows and columns to the preferred sizes of its contents.</a:t>
            </a:r>
          </a:p>
          <a:p>
            <a:endParaRPr lang="en-US" dirty="0"/>
          </a:p>
        </p:txBody>
      </p:sp>
      <p:sp>
        <p:nvSpPr>
          <p:cNvPr id="3" name="Title 2"/>
          <p:cNvSpPr>
            <a:spLocks noGrp="1"/>
          </p:cNvSpPr>
          <p:nvPr>
            <p:ph type="ctrTitle"/>
          </p:nvPr>
        </p:nvSpPr>
        <p:spPr/>
        <p:txBody>
          <a:bodyPr/>
          <a:lstStyle/>
          <a:p>
            <a:r>
              <a:rPr lang="en-US" dirty="0" err="1"/>
              <a:t>GridPane</a:t>
            </a:r>
            <a:endParaRPr lang="en-US" dirty="0"/>
          </a:p>
        </p:txBody>
      </p:sp>
      <p:sp>
        <p:nvSpPr>
          <p:cNvPr id="4" name="Slide Number Placeholder 3"/>
          <p:cNvSpPr>
            <a:spLocks noGrp="1"/>
          </p:cNvSpPr>
          <p:nvPr>
            <p:ph type="sldNum" sz="quarter" idx="12"/>
          </p:nvPr>
        </p:nvSpPr>
        <p:spPr/>
        <p:txBody>
          <a:bodyPr/>
          <a:lstStyle/>
          <a:p>
            <a:fld id="{99AE015D-4E99-42B8-B1B4-4F7FEE987B9B}" type="slidenum">
              <a:rPr lang="en-US" smtClean="0"/>
              <a:pPr/>
              <a:t>17</a:t>
            </a:fld>
            <a:endParaRPr lang="en-US"/>
          </a:p>
        </p:txBody>
      </p:sp>
      <p:pic>
        <p:nvPicPr>
          <p:cNvPr id="5" name="Picture 4"/>
          <p:cNvPicPr>
            <a:picLocks noChangeAspect="1"/>
          </p:cNvPicPr>
          <p:nvPr/>
        </p:nvPicPr>
        <p:blipFill>
          <a:blip r:embed="rId3"/>
          <a:stretch>
            <a:fillRect/>
          </a:stretch>
        </p:blipFill>
        <p:spPr>
          <a:xfrm>
            <a:off x="5842201" y="997870"/>
            <a:ext cx="3104750" cy="5394960"/>
          </a:xfrm>
          <a:prstGeom prst="rect">
            <a:avLst/>
          </a:prstGeom>
        </p:spPr>
      </p:pic>
      <p:graphicFrame>
        <p:nvGraphicFramePr>
          <p:cNvPr id="6" name="Table 5"/>
          <p:cNvGraphicFramePr>
            <a:graphicFrameLocks noGrp="1"/>
          </p:cNvGraphicFramePr>
          <p:nvPr>
            <p:extLst>
              <p:ext uri="{D42A27DB-BD31-4B8C-83A1-F6EECF244321}">
                <p14:modId xmlns:p14="http://schemas.microsoft.com/office/powerpoint/2010/main" val="1365444120"/>
              </p:ext>
            </p:extLst>
          </p:nvPr>
        </p:nvGraphicFramePr>
        <p:xfrm>
          <a:off x="1833966" y="4653061"/>
          <a:ext cx="2474452" cy="1112520"/>
        </p:xfrm>
        <a:graphic>
          <a:graphicData uri="http://schemas.openxmlformats.org/drawingml/2006/table">
            <a:tbl>
              <a:tblPr bandRow="1">
                <a:tableStyleId>{5940675A-B579-460E-94D1-54222C63F5DA}</a:tableStyleId>
              </a:tblPr>
              <a:tblGrid>
                <a:gridCol w="618613">
                  <a:extLst>
                    <a:ext uri="{9D8B030D-6E8A-4147-A177-3AD203B41FA5}">
                      <a16:colId xmlns:a16="http://schemas.microsoft.com/office/drawing/2014/main" val="2751374842"/>
                    </a:ext>
                  </a:extLst>
                </a:gridCol>
                <a:gridCol w="618613">
                  <a:extLst>
                    <a:ext uri="{9D8B030D-6E8A-4147-A177-3AD203B41FA5}">
                      <a16:colId xmlns:a16="http://schemas.microsoft.com/office/drawing/2014/main" val="84493659"/>
                    </a:ext>
                  </a:extLst>
                </a:gridCol>
                <a:gridCol w="618613">
                  <a:extLst>
                    <a:ext uri="{9D8B030D-6E8A-4147-A177-3AD203B41FA5}">
                      <a16:colId xmlns:a16="http://schemas.microsoft.com/office/drawing/2014/main" val="4268589271"/>
                    </a:ext>
                  </a:extLst>
                </a:gridCol>
                <a:gridCol w="618613">
                  <a:extLst>
                    <a:ext uri="{9D8B030D-6E8A-4147-A177-3AD203B41FA5}">
                      <a16:colId xmlns:a16="http://schemas.microsoft.com/office/drawing/2014/main" val="2532335685"/>
                    </a:ext>
                  </a:extLst>
                </a:gridCol>
              </a:tblGrid>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539622338"/>
                  </a:ext>
                </a:extLst>
              </a:tr>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012083361"/>
                  </a:ext>
                </a:extLst>
              </a:tr>
              <a:tr h="370840">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988096443"/>
                  </a:ext>
                </a:extLst>
              </a:tr>
            </a:tbl>
          </a:graphicData>
        </a:graphic>
      </p:graphicFrame>
    </p:spTree>
    <p:extLst>
      <p:ext uri="{BB962C8B-B14F-4D97-AF65-F5344CB8AC3E}">
        <p14:creationId xmlns:p14="http://schemas.microsoft.com/office/powerpoint/2010/main" val="17921534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err="1"/>
              <a:t>GridPane</a:t>
            </a:r>
            <a:r>
              <a:rPr lang="en-US" dirty="0"/>
              <a:t>: Example 1</a:t>
            </a:r>
          </a:p>
        </p:txBody>
      </p:sp>
      <p:sp>
        <p:nvSpPr>
          <p:cNvPr id="4" name="Slide Number Placeholder 3"/>
          <p:cNvSpPr>
            <a:spLocks noGrp="1"/>
          </p:cNvSpPr>
          <p:nvPr>
            <p:ph type="sldNum" sz="quarter" idx="12"/>
          </p:nvPr>
        </p:nvSpPr>
        <p:spPr/>
        <p:txBody>
          <a:bodyPr/>
          <a:lstStyle/>
          <a:p>
            <a:fld id="{99AE015D-4E99-42B8-B1B4-4F7FEE987B9B}" type="slidenum">
              <a:rPr lang="en-US" smtClean="0"/>
              <a:pPr/>
              <a:t>18</a:t>
            </a:fld>
            <a:endParaRPr lang="en-US"/>
          </a:p>
        </p:txBody>
      </p:sp>
      <p:pic>
        <p:nvPicPr>
          <p:cNvPr id="10" name="Picture 9"/>
          <p:cNvPicPr>
            <a:picLocks noChangeAspect="1"/>
          </p:cNvPicPr>
          <p:nvPr/>
        </p:nvPicPr>
        <p:blipFill>
          <a:blip r:embed="rId3"/>
          <a:stretch>
            <a:fillRect/>
          </a:stretch>
        </p:blipFill>
        <p:spPr>
          <a:xfrm>
            <a:off x="314469" y="1031427"/>
            <a:ext cx="5746051" cy="5135282"/>
          </a:xfrm>
          <a:prstGeom prst="rect">
            <a:avLst/>
          </a:prstGeom>
        </p:spPr>
      </p:pic>
      <p:pic>
        <p:nvPicPr>
          <p:cNvPr id="9" name="Picture 8"/>
          <p:cNvPicPr>
            <a:picLocks noChangeAspect="1"/>
          </p:cNvPicPr>
          <p:nvPr/>
        </p:nvPicPr>
        <p:blipFill>
          <a:blip r:embed="rId4"/>
          <a:stretch>
            <a:fillRect/>
          </a:stretch>
        </p:blipFill>
        <p:spPr>
          <a:xfrm>
            <a:off x="5936793" y="1003825"/>
            <a:ext cx="2977148" cy="2169518"/>
          </a:xfrm>
          <a:prstGeom prst="rect">
            <a:avLst/>
          </a:prstGeom>
        </p:spPr>
      </p:pic>
      <p:sp>
        <p:nvSpPr>
          <p:cNvPr id="11" name="Rectangle 10"/>
          <p:cNvSpPr/>
          <p:nvPr/>
        </p:nvSpPr>
        <p:spPr>
          <a:xfrm>
            <a:off x="5003321" y="4837956"/>
            <a:ext cx="3910620" cy="523220"/>
          </a:xfrm>
          <a:prstGeom prst="rect">
            <a:avLst/>
          </a:prstGeom>
        </p:spPr>
        <p:txBody>
          <a:bodyPr wrap="square">
            <a:spAutoFit/>
          </a:bodyPr>
          <a:lstStyle/>
          <a:p>
            <a:r>
              <a:rPr lang="en-US" sz="1400" dirty="0" err="1">
                <a:solidFill>
                  <a:srgbClr val="FF0000"/>
                </a:solidFill>
                <a:latin typeface="Times New Roman" panose="02020603050405020304" pitchFamily="18" charset="0"/>
                <a:cs typeface="Times New Roman" panose="02020603050405020304" pitchFamily="18" charset="0"/>
              </a:rPr>
              <a:t>gridPane.addRow</a:t>
            </a:r>
            <a:r>
              <a:rPr lang="en-US" sz="1400" dirty="0">
                <a:solidFill>
                  <a:srgbClr val="FF0000"/>
                </a:solidFill>
                <a:latin typeface="Times New Roman" panose="02020603050405020304" pitchFamily="18" charset="0"/>
                <a:cs typeface="Times New Roman" panose="02020603050405020304" pitchFamily="18" charset="0"/>
              </a:rPr>
              <a:t>(2, </a:t>
            </a:r>
          </a:p>
          <a:p>
            <a:r>
              <a:rPr lang="en-US" sz="1400" dirty="0">
                <a:solidFill>
                  <a:srgbClr val="FF0000"/>
                </a:solidFill>
                <a:latin typeface="Times New Roman" panose="02020603050405020304" pitchFamily="18" charset="0"/>
                <a:cs typeface="Times New Roman" panose="02020603050405020304" pitchFamily="18" charset="0"/>
              </a:rPr>
              <a:t>	new Label("Last Name:"),new </a:t>
            </a:r>
            <a:r>
              <a:rPr lang="en-US" sz="1400" dirty="0" err="1">
                <a:solidFill>
                  <a:srgbClr val="FF0000"/>
                </a:solidFill>
                <a:latin typeface="Times New Roman" panose="02020603050405020304" pitchFamily="18" charset="0"/>
                <a:cs typeface="Times New Roman" panose="02020603050405020304" pitchFamily="18" charset="0"/>
              </a:rPr>
              <a:t>TextField</a:t>
            </a:r>
            <a:r>
              <a:rPr lang="en-US" sz="1400" dirty="0">
                <a:solidFill>
                  <a:srgbClr val="FF0000"/>
                </a:solidFill>
                <a:latin typeface="Times New Roman" panose="02020603050405020304" pitchFamily="18" charset="0"/>
                <a:cs typeface="Times New Roman" panose="02020603050405020304" pitchFamily="18" charset="0"/>
              </a:rPr>
              <a:t>());</a:t>
            </a:r>
          </a:p>
        </p:txBody>
      </p:sp>
      <p:sp>
        <p:nvSpPr>
          <p:cNvPr id="12" name="Rectangle 11"/>
          <p:cNvSpPr/>
          <p:nvPr/>
        </p:nvSpPr>
        <p:spPr>
          <a:xfrm>
            <a:off x="5571439" y="3408252"/>
            <a:ext cx="3526928" cy="307777"/>
          </a:xfrm>
          <a:prstGeom prst="rect">
            <a:avLst/>
          </a:prstGeom>
        </p:spPr>
        <p:txBody>
          <a:bodyPr wrap="none">
            <a:spAutoFit/>
          </a:bodyPr>
          <a:lstStyle/>
          <a:p>
            <a:r>
              <a:rPr lang="en-US" sz="1400" dirty="0" err="1">
                <a:latin typeface="Times New Roman" panose="02020603050405020304" pitchFamily="18" charset="0"/>
                <a:cs typeface="Times New Roman" panose="02020603050405020304" pitchFamily="18" charset="0"/>
              </a:rPr>
              <a:t>gridPane.add</a:t>
            </a:r>
            <a:r>
              <a:rPr lang="en-US" sz="1400" dirty="0">
                <a:latin typeface="Times New Roman" panose="02020603050405020304" pitchFamily="18" charset="0"/>
                <a:cs typeface="Times New Roman" panose="02020603050405020304" pitchFamily="18" charset="0"/>
              </a:rPr>
              <a:t>(new Label("First Name:"), 0, 0);</a:t>
            </a:r>
          </a:p>
        </p:txBody>
      </p:sp>
      <p:sp>
        <p:nvSpPr>
          <p:cNvPr id="13" name="Rectangle 12"/>
          <p:cNvSpPr/>
          <p:nvPr/>
        </p:nvSpPr>
        <p:spPr>
          <a:xfrm>
            <a:off x="5936793" y="3806803"/>
            <a:ext cx="2793393" cy="276999"/>
          </a:xfrm>
          <a:prstGeom prst="rect">
            <a:avLst/>
          </a:prstGeom>
        </p:spPr>
        <p:txBody>
          <a:bodyPr wrap="none">
            <a:spAutoFit/>
          </a:bodyPr>
          <a:lstStyle/>
          <a:p>
            <a:r>
              <a:rPr lang="en-US" sz="1200" dirty="0">
                <a:latin typeface="Times New Roman" panose="02020603050405020304" pitchFamily="18" charset="0"/>
                <a:cs typeface="Times New Roman" panose="02020603050405020304" pitchFamily="18" charset="0"/>
              </a:rPr>
              <a:t>You can add a single component in a cell</a:t>
            </a:r>
          </a:p>
        </p:txBody>
      </p:sp>
      <p:sp>
        <p:nvSpPr>
          <p:cNvPr id="14" name="Rectangle 13"/>
          <p:cNvSpPr/>
          <p:nvPr/>
        </p:nvSpPr>
        <p:spPr>
          <a:xfrm>
            <a:off x="4915814" y="5625121"/>
            <a:ext cx="4104749" cy="738664"/>
          </a:xfrm>
          <a:prstGeom prst="rect">
            <a:avLst/>
          </a:prstGeom>
        </p:spPr>
        <p:txBody>
          <a:bodyPr wrap="square">
            <a:spAutoFit/>
          </a:bodyPr>
          <a:lstStyle/>
          <a:p>
            <a:pPr algn="ctr"/>
            <a:r>
              <a:rPr lang="en-US" sz="1400" dirty="0">
                <a:latin typeface="Times New Roman" panose="02020603050405020304" pitchFamily="18" charset="0"/>
                <a:cs typeface="Times New Roman" panose="02020603050405020304" pitchFamily="18" charset="0"/>
              </a:rPr>
              <a:t>Placing the specified nodes sequentially in a given row of the gridpane. If the row already contains nodes the specified nodes will be appended to the row.</a:t>
            </a:r>
          </a:p>
        </p:txBody>
      </p:sp>
    </p:spTree>
    <p:extLst>
      <p:ext uri="{BB962C8B-B14F-4D97-AF65-F5344CB8AC3E}">
        <p14:creationId xmlns:p14="http://schemas.microsoft.com/office/powerpoint/2010/main" val="33311937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A BorderPane can place nodes in five regions.</a:t>
            </a:r>
          </a:p>
          <a:p>
            <a:endParaRPr lang="en-US" dirty="0"/>
          </a:p>
        </p:txBody>
      </p:sp>
      <p:sp>
        <p:nvSpPr>
          <p:cNvPr id="3" name="Title 2"/>
          <p:cNvSpPr>
            <a:spLocks noGrp="1"/>
          </p:cNvSpPr>
          <p:nvPr>
            <p:ph type="ctrTitle"/>
          </p:nvPr>
        </p:nvSpPr>
        <p:spPr/>
        <p:txBody>
          <a:bodyPr/>
          <a:lstStyle/>
          <a:p>
            <a:r>
              <a:rPr lang="en-US" dirty="0"/>
              <a:t>BorderPane</a:t>
            </a:r>
          </a:p>
        </p:txBody>
      </p:sp>
      <p:sp>
        <p:nvSpPr>
          <p:cNvPr id="4" name="Slide Number Placeholder 3"/>
          <p:cNvSpPr>
            <a:spLocks noGrp="1"/>
          </p:cNvSpPr>
          <p:nvPr>
            <p:ph type="sldNum" sz="quarter" idx="12"/>
          </p:nvPr>
        </p:nvSpPr>
        <p:spPr/>
        <p:txBody>
          <a:bodyPr/>
          <a:lstStyle/>
          <a:p>
            <a:fld id="{99AE015D-4E99-42B8-B1B4-4F7FEE987B9B}" type="slidenum">
              <a:rPr lang="en-US" smtClean="0"/>
              <a:pPr/>
              <a:t>19</a:t>
            </a:fld>
            <a:endParaRPr lang="en-US"/>
          </a:p>
        </p:txBody>
      </p:sp>
      <p:graphicFrame>
        <p:nvGraphicFramePr>
          <p:cNvPr id="5" name="Table 4"/>
          <p:cNvGraphicFramePr>
            <a:graphicFrameLocks noGrp="1"/>
          </p:cNvGraphicFramePr>
          <p:nvPr>
            <p:extLst>
              <p:ext uri="{D42A27DB-BD31-4B8C-83A1-F6EECF244321}">
                <p14:modId xmlns:p14="http://schemas.microsoft.com/office/powerpoint/2010/main" val="1893182846"/>
              </p:ext>
            </p:extLst>
          </p:nvPr>
        </p:nvGraphicFramePr>
        <p:xfrm>
          <a:off x="314469" y="1650184"/>
          <a:ext cx="8529350" cy="741680"/>
        </p:xfrm>
        <a:graphic>
          <a:graphicData uri="http://schemas.openxmlformats.org/drawingml/2006/table">
            <a:tbl>
              <a:tblPr bandRow="1">
                <a:tableStyleId>{93296810-A885-4BE3-A3E7-6D5BEEA58F35}</a:tableStyleId>
              </a:tblPr>
              <a:tblGrid>
                <a:gridCol w="923202">
                  <a:extLst>
                    <a:ext uri="{9D8B030D-6E8A-4147-A177-3AD203B41FA5}">
                      <a16:colId xmlns:a16="http://schemas.microsoft.com/office/drawing/2014/main" val="945257076"/>
                    </a:ext>
                  </a:extLst>
                </a:gridCol>
                <a:gridCol w="1377819">
                  <a:extLst>
                    <a:ext uri="{9D8B030D-6E8A-4147-A177-3AD203B41FA5}">
                      <a16:colId xmlns:a16="http://schemas.microsoft.com/office/drawing/2014/main" val="1740417043"/>
                    </a:ext>
                  </a:extLst>
                </a:gridCol>
                <a:gridCol w="1693065">
                  <a:extLst>
                    <a:ext uri="{9D8B030D-6E8A-4147-A177-3AD203B41FA5}">
                      <a16:colId xmlns:a16="http://schemas.microsoft.com/office/drawing/2014/main" val="2763683689"/>
                    </a:ext>
                  </a:extLst>
                </a:gridCol>
                <a:gridCol w="1389295">
                  <a:extLst>
                    <a:ext uri="{9D8B030D-6E8A-4147-A177-3AD203B41FA5}">
                      <a16:colId xmlns:a16="http://schemas.microsoft.com/office/drawing/2014/main" val="3299573900"/>
                    </a:ext>
                  </a:extLst>
                </a:gridCol>
                <a:gridCol w="1528198">
                  <a:extLst>
                    <a:ext uri="{9D8B030D-6E8A-4147-A177-3AD203B41FA5}">
                      <a16:colId xmlns:a16="http://schemas.microsoft.com/office/drawing/2014/main" val="460699305"/>
                    </a:ext>
                  </a:extLst>
                </a:gridCol>
                <a:gridCol w="1617771">
                  <a:extLst>
                    <a:ext uri="{9D8B030D-6E8A-4147-A177-3AD203B41FA5}">
                      <a16:colId xmlns:a16="http://schemas.microsoft.com/office/drawing/2014/main" val="3277048526"/>
                    </a:ext>
                  </a:extLst>
                </a:gridCol>
              </a:tblGrid>
              <a:tr h="370840">
                <a:tc>
                  <a:txBody>
                    <a:bodyPr/>
                    <a:lstStyle/>
                    <a:p>
                      <a:r>
                        <a:rPr lang="en-US" sz="1400" b="1" dirty="0">
                          <a:latin typeface="Times New Roman" panose="02020603050405020304" pitchFamily="18" charset="0"/>
                          <a:cs typeface="Times New Roman" panose="02020603050405020304" pitchFamily="18" charset="0"/>
                        </a:rPr>
                        <a:t>Region</a:t>
                      </a:r>
                    </a:p>
                  </a:txBody>
                  <a:tcPr/>
                </a:tc>
                <a:tc>
                  <a:txBody>
                    <a:bodyPr/>
                    <a:lstStyle/>
                    <a:p>
                      <a:pPr algn="ctr"/>
                      <a:r>
                        <a:rPr lang="en-US" sz="1400" dirty="0">
                          <a:latin typeface="Times New Roman" panose="02020603050405020304" pitchFamily="18" charset="0"/>
                          <a:cs typeface="Times New Roman" panose="02020603050405020304" pitchFamily="18" charset="0"/>
                        </a:rPr>
                        <a:t>Top</a:t>
                      </a:r>
                      <a:endParaRPr lang="en-US" sz="1400" b="1" dirty="0">
                        <a:latin typeface="Times New Roman" panose="02020603050405020304" pitchFamily="18" charset="0"/>
                        <a:cs typeface="Times New Roman" panose="02020603050405020304" pitchFamily="18" charset="0"/>
                      </a:endParaRPr>
                    </a:p>
                  </a:txBody>
                  <a:tcPr/>
                </a:tc>
                <a:tc>
                  <a:txBody>
                    <a:bodyPr/>
                    <a:lstStyle/>
                    <a:p>
                      <a:pPr algn="ctr"/>
                      <a:r>
                        <a:rPr lang="en-US" sz="1400" dirty="0">
                          <a:latin typeface="Times New Roman" panose="02020603050405020304" pitchFamily="18" charset="0"/>
                          <a:cs typeface="Times New Roman" panose="02020603050405020304" pitchFamily="18" charset="0"/>
                        </a:rPr>
                        <a:t>Bottom</a:t>
                      </a:r>
                      <a:endParaRPr lang="en-US" sz="1400" b="1" dirty="0">
                        <a:latin typeface="Times New Roman" panose="02020603050405020304" pitchFamily="18" charset="0"/>
                        <a:cs typeface="Times New Roman" panose="02020603050405020304" pitchFamily="18" charset="0"/>
                      </a:endParaRPr>
                    </a:p>
                  </a:txBody>
                  <a:tcPr/>
                </a:tc>
                <a:tc>
                  <a:txBody>
                    <a:bodyPr/>
                    <a:lstStyle/>
                    <a:p>
                      <a:pPr algn="ctr"/>
                      <a:r>
                        <a:rPr lang="en-US" sz="1400" dirty="0">
                          <a:latin typeface="Times New Roman" panose="02020603050405020304" pitchFamily="18" charset="0"/>
                          <a:cs typeface="Times New Roman" panose="02020603050405020304" pitchFamily="18" charset="0"/>
                        </a:rPr>
                        <a:t>Left</a:t>
                      </a:r>
                      <a:endParaRPr lang="en-US" sz="1400" b="1" dirty="0">
                        <a:latin typeface="Times New Roman" panose="02020603050405020304" pitchFamily="18" charset="0"/>
                        <a:cs typeface="Times New Roman" panose="02020603050405020304" pitchFamily="18" charset="0"/>
                      </a:endParaRPr>
                    </a:p>
                  </a:txBody>
                  <a:tcPr/>
                </a:tc>
                <a:tc>
                  <a:txBody>
                    <a:bodyPr/>
                    <a:lstStyle/>
                    <a:p>
                      <a:pPr algn="ctr"/>
                      <a:r>
                        <a:rPr lang="en-US" sz="1400" dirty="0">
                          <a:latin typeface="Times New Roman" panose="02020603050405020304" pitchFamily="18" charset="0"/>
                          <a:cs typeface="Times New Roman" panose="02020603050405020304" pitchFamily="18" charset="0"/>
                        </a:rPr>
                        <a:t>Right</a:t>
                      </a:r>
                      <a:endParaRPr lang="en-US" sz="1400" b="1" dirty="0">
                        <a:latin typeface="Times New Roman" panose="02020603050405020304" pitchFamily="18" charset="0"/>
                        <a:cs typeface="Times New Roman" panose="02020603050405020304" pitchFamily="18" charset="0"/>
                      </a:endParaRPr>
                    </a:p>
                  </a:txBody>
                  <a:tcPr/>
                </a:tc>
                <a:tc>
                  <a:txBody>
                    <a:bodyPr/>
                    <a:lstStyle/>
                    <a:p>
                      <a:pPr algn="ctr"/>
                      <a:r>
                        <a:rPr lang="en-US" sz="1400" dirty="0">
                          <a:latin typeface="Times New Roman" panose="02020603050405020304" pitchFamily="18" charset="0"/>
                          <a:cs typeface="Times New Roman" panose="02020603050405020304" pitchFamily="18" charset="0"/>
                        </a:rPr>
                        <a:t>Center</a:t>
                      </a:r>
                      <a:endParaRPr lang="en-US" sz="1400"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126456767"/>
                  </a:ext>
                </a:extLst>
              </a:tr>
              <a:tr h="370840">
                <a:tc>
                  <a:txBody>
                    <a:bodyPr/>
                    <a:lstStyle/>
                    <a:p>
                      <a:r>
                        <a:rPr lang="en-US" sz="1400" b="1" dirty="0">
                          <a:latin typeface="Times New Roman" panose="02020603050405020304" pitchFamily="18" charset="0"/>
                          <a:cs typeface="Times New Roman" panose="02020603050405020304" pitchFamily="18" charset="0"/>
                        </a:rPr>
                        <a:t>Method</a:t>
                      </a:r>
                    </a:p>
                  </a:txBody>
                  <a:tcPr/>
                </a:tc>
                <a:tc>
                  <a:txBody>
                    <a:bodyPr/>
                    <a:lstStyle/>
                    <a:p>
                      <a:r>
                        <a:rPr lang="en-US" sz="1400" dirty="0" err="1">
                          <a:latin typeface="Times New Roman" panose="02020603050405020304" pitchFamily="18" charset="0"/>
                          <a:cs typeface="Times New Roman" panose="02020603050405020304" pitchFamily="18" charset="0"/>
                        </a:rPr>
                        <a:t>setTop</a:t>
                      </a:r>
                      <a:r>
                        <a:rPr lang="en-US" sz="1400" dirty="0">
                          <a:latin typeface="Times New Roman" panose="02020603050405020304" pitchFamily="18" charset="0"/>
                          <a:cs typeface="Times New Roman" panose="02020603050405020304" pitchFamily="18" charset="0"/>
                        </a:rPr>
                        <a:t>(node)</a:t>
                      </a:r>
                      <a:endParaRPr lang="en-US" sz="1400" b="1" dirty="0">
                        <a:latin typeface="Times New Roman" panose="02020603050405020304" pitchFamily="18" charset="0"/>
                        <a:cs typeface="Times New Roman" panose="02020603050405020304" pitchFamily="18" charset="0"/>
                      </a:endParaRPr>
                    </a:p>
                  </a:txBody>
                  <a:tcPr/>
                </a:tc>
                <a:tc>
                  <a:txBody>
                    <a:bodyPr/>
                    <a:lstStyle/>
                    <a:p>
                      <a:r>
                        <a:rPr lang="en-US" sz="1400" dirty="0" err="1">
                          <a:latin typeface="Times New Roman" panose="02020603050405020304" pitchFamily="18" charset="0"/>
                          <a:cs typeface="Times New Roman" panose="02020603050405020304" pitchFamily="18" charset="0"/>
                        </a:rPr>
                        <a:t>setBottom</a:t>
                      </a:r>
                      <a:r>
                        <a:rPr lang="en-US" sz="1400" dirty="0">
                          <a:latin typeface="Times New Roman" panose="02020603050405020304" pitchFamily="18" charset="0"/>
                          <a:cs typeface="Times New Roman" panose="02020603050405020304" pitchFamily="18" charset="0"/>
                        </a:rPr>
                        <a:t>(node)</a:t>
                      </a:r>
                      <a:endParaRPr lang="en-US" sz="1400" b="1" dirty="0">
                        <a:latin typeface="Times New Roman" panose="02020603050405020304" pitchFamily="18" charset="0"/>
                        <a:cs typeface="Times New Roman" panose="02020603050405020304" pitchFamily="18" charset="0"/>
                      </a:endParaRPr>
                    </a:p>
                  </a:txBody>
                  <a:tcPr/>
                </a:tc>
                <a:tc>
                  <a:txBody>
                    <a:bodyPr/>
                    <a:lstStyle/>
                    <a:p>
                      <a:r>
                        <a:rPr lang="en-US" sz="1400" dirty="0" err="1">
                          <a:latin typeface="Times New Roman" panose="02020603050405020304" pitchFamily="18" charset="0"/>
                          <a:cs typeface="Times New Roman" panose="02020603050405020304" pitchFamily="18" charset="0"/>
                        </a:rPr>
                        <a:t>setLeft</a:t>
                      </a:r>
                      <a:r>
                        <a:rPr lang="en-US" sz="1400" dirty="0">
                          <a:latin typeface="Times New Roman" panose="02020603050405020304" pitchFamily="18" charset="0"/>
                          <a:cs typeface="Times New Roman" panose="02020603050405020304" pitchFamily="18" charset="0"/>
                        </a:rPr>
                        <a:t>(node)</a:t>
                      </a:r>
                      <a:endParaRPr lang="en-US" sz="1400" b="1" dirty="0">
                        <a:latin typeface="Times New Roman" panose="02020603050405020304" pitchFamily="18" charset="0"/>
                        <a:cs typeface="Times New Roman" panose="02020603050405020304" pitchFamily="18" charset="0"/>
                      </a:endParaRPr>
                    </a:p>
                  </a:txBody>
                  <a:tcPr/>
                </a:tc>
                <a:tc>
                  <a:txBody>
                    <a:bodyPr/>
                    <a:lstStyle/>
                    <a:p>
                      <a:r>
                        <a:rPr lang="en-US" sz="1400" dirty="0" err="1">
                          <a:latin typeface="Times New Roman" panose="02020603050405020304" pitchFamily="18" charset="0"/>
                          <a:cs typeface="Times New Roman" panose="02020603050405020304" pitchFamily="18" charset="0"/>
                        </a:rPr>
                        <a:t>setRight</a:t>
                      </a:r>
                      <a:r>
                        <a:rPr lang="en-US" sz="1400" dirty="0">
                          <a:latin typeface="Times New Roman" panose="02020603050405020304" pitchFamily="18" charset="0"/>
                          <a:cs typeface="Times New Roman" panose="02020603050405020304" pitchFamily="18" charset="0"/>
                        </a:rPr>
                        <a:t>(node)</a:t>
                      </a:r>
                      <a:endParaRPr lang="en-US" sz="1400" b="1" dirty="0">
                        <a:latin typeface="Times New Roman" panose="02020603050405020304" pitchFamily="18" charset="0"/>
                        <a:cs typeface="Times New Roman" panose="02020603050405020304" pitchFamily="18" charset="0"/>
                      </a:endParaRPr>
                    </a:p>
                  </a:txBody>
                  <a:tcPr/>
                </a:tc>
                <a:tc>
                  <a:txBody>
                    <a:bodyPr/>
                    <a:lstStyle/>
                    <a:p>
                      <a:r>
                        <a:rPr lang="en-US" sz="1400" dirty="0" err="1">
                          <a:latin typeface="Times New Roman" panose="02020603050405020304" pitchFamily="18" charset="0"/>
                          <a:cs typeface="Times New Roman" panose="02020603050405020304" pitchFamily="18" charset="0"/>
                        </a:rPr>
                        <a:t>setCenter</a:t>
                      </a:r>
                      <a:r>
                        <a:rPr lang="en-US" sz="1400" dirty="0">
                          <a:latin typeface="Times New Roman" panose="02020603050405020304" pitchFamily="18" charset="0"/>
                          <a:cs typeface="Times New Roman" panose="02020603050405020304" pitchFamily="18" charset="0"/>
                        </a:rPr>
                        <a:t>(node)</a:t>
                      </a:r>
                      <a:endParaRPr lang="en-US" sz="1400"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58548689"/>
                  </a:ext>
                </a:extLst>
              </a:tr>
            </a:tbl>
          </a:graphicData>
        </a:graphic>
      </p:graphicFrame>
      <p:pic>
        <p:nvPicPr>
          <p:cNvPr id="6" name="Picture 5"/>
          <p:cNvPicPr>
            <a:picLocks noChangeAspect="1"/>
          </p:cNvPicPr>
          <p:nvPr/>
        </p:nvPicPr>
        <p:blipFill>
          <a:blip r:embed="rId3"/>
          <a:stretch>
            <a:fillRect/>
          </a:stretch>
        </p:blipFill>
        <p:spPr>
          <a:xfrm>
            <a:off x="5052060" y="2809899"/>
            <a:ext cx="3879563" cy="3516679"/>
          </a:xfrm>
          <a:prstGeom prst="rect">
            <a:avLst/>
          </a:prstGeom>
        </p:spPr>
      </p:pic>
      <p:pic>
        <p:nvPicPr>
          <p:cNvPr id="9" name="Picture 8"/>
          <p:cNvPicPr>
            <a:picLocks noChangeAspect="1"/>
          </p:cNvPicPr>
          <p:nvPr/>
        </p:nvPicPr>
        <p:blipFill rotWithShape="1">
          <a:blip r:embed="rId4"/>
          <a:srcRect l="7159" t="4753" r="9782" b="12636"/>
          <a:stretch/>
        </p:blipFill>
        <p:spPr>
          <a:xfrm>
            <a:off x="620856" y="3147927"/>
            <a:ext cx="4343400" cy="2651761"/>
          </a:xfrm>
          <a:prstGeom prst="rect">
            <a:avLst/>
          </a:prstGeom>
        </p:spPr>
      </p:pic>
    </p:spTree>
    <p:extLst>
      <p:ext uri="{BB962C8B-B14F-4D97-AF65-F5344CB8AC3E}">
        <p14:creationId xmlns:p14="http://schemas.microsoft.com/office/powerpoint/2010/main" val="31706194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Autofit/>
          </a:bodyPr>
          <a:lstStyle/>
          <a:p>
            <a:pPr>
              <a:spcBef>
                <a:spcPts val="1200"/>
              </a:spcBef>
            </a:pPr>
            <a:r>
              <a:rPr lang="en-US" dirty="0"/>
              <a:t>To introduce </a:t>
            </a:r>
            <a:r>
              <a:rPr lang="en-US" dirty="0">
                <a:solidFill>
                  <a:srgbClr val="FF0000"/>
                </a:solidFill>
              </a:rPr>
              <a:t>Graphical user interface</a:t>
            </a:r>
            <a:r>
              <a:rPr lang="en-US" dirty="0"/>
              <a:t>, GUI (§14.1). </a:t>
            </a:r>
          </a:p>
          <a:p>
            <a:pPr>
              <a:spcBef>
                <a:spcPts val="1200"/>
              </a:spcBef>
            </a:pPr>
            <a:r>
              <a:rPr lang="en-US" dirty="0"/>
              <a:t>To distinguish between </a:t>
            </a:r>
            <a:r>
              <a:rPr lang="en-US" dirty="0">
                <a:solidFill>
                  <a:srgbClr val="FF0000"/>
                </a:solidFill>
              </a:rPr>
              <a:t>JavaFX</a:t>
            </a:r>
            <a:r>
              <a:rPr lang="en-US" dirty="0"/>
              <a:t>, </a:t>
            </a:r>
            <a:r>
              <a:rPr lang="en-US" dirty="0">
                <a:solidFill>
                  <a:srgbClr val="FF0000"/>
                </a:solidFill>
              </a:rPr>
              <a:t>Swing</a:t>
            </a:r>
            <a:r>
              <a:rPr lang="en-US" dirty="0"/>
              <a:t>, and </a:t>
            </a:r>
            <a:r>
              <a:rPr lang="en-US" dirty="0">
                <a:solidFill>
                  <a:srgbClr val="FF0000"/>
                </a:solidFill>
              </a:rPr>
              <a:t>AWT</a:t>
            </a:r>
            <a:r>
              <a:rPr lang="en-US" dirty="0"/>
              <a:t> (§14.2). </a:t>
            </a:r>
          </a:p>
          <a:p>
            <a:pPr>
              <a:spcBef>
                <a:spcPts val="1200"/>
              </a:spcBef>
            </a:pPr>
            <a:r>
              <a:rPr lang="en-US" dirty="0"/>
              <a:t>To understand the </a:t>
            </a:r>
            <a:r>
              <a:rPr lang="en-US" dirty="0">
                <a:solidFill>
                  <a:srgbClr val="FF0000"/>
                </a:solidFill>
              </a:rPr>
              <a:t>structure of a JavaFX </a:t>
            </a:r>
            <a:r>
              <a:rPr lang="en-US" dirty="0"/>
              <a:t>application (§14.3). </a:t>
            </a:r>
          </a:p>
          <a:p>
            <a:pPr>
              <a:spcBef>
                <a:spcPts val="1200"/>
              </a:spcBef>
            </a:pPr>
            <a:r>
              <a:rPr lang="en-US" dirty="0"/>
              <a:t>To </a:t>
            </a:r>
            <a:r>
              <a:rPr lang="en-US" dirty="0">
                <a:solidFill>
                  <a:srgbClr val="FF0000"/>
                </a:solidFill>
              </a:rPr>
              <a:t>build</a:t>
            </a:r>
            <a:r>
              <a:rPr lang="en-US" dirty="0"/>
              <a:t> JavaFX </a:t>
            </a:r>
            <a:r>
              <a:rPr lang="en-US" dirty="0">
                <a:solidFill>
                  <a:srgbClr val="FF0000"/>
                </a:solidFill>
              </a:rPr>
              <a:t>GUIs</a:t>
            </a:r>
            <a:r>
              <a:rPr lang="en-US" dirty="0"/>
              <a:t> (§14.4).</a:t>
            </a:r>
          </a:p>
          <a:p>
            <a:pPr>
              <a:spcBef>
                <a:spcPts val="1200"/>
              </a:spcBef>
            </a:pPr>
            <a:r>
              <a:rPr lang="en-US"/>
              <a:t>To </a:t>
            </a:r>
            <a:r>
              <a:rPr lang="en-US" dirty="0"/>
              <a:t>use the </a:t>
            </a:r>
            <a:r>
              <a:rPr lang="en-US" dirty="0">
                <a:solidFill>
                  <a:srgbClr val="FF0000"/>
                </a:solidFill>
              </a:rPr>
              <a:t>common properties </a:t>
            </a:r>
            <a:r>
              <a:rPr lang="en-US" dirty="0"/>
              <a:t>for nodes (§14.6).</a:t>
            </a:r>
          </a:p>
          <a:p>
            <a:pPr>
              <a:spcBef>
                <a:spcPts val="1200"/>
              </a:spcBef>
            </a:pPr>
            <a:r>
              <a:rPr lang="en-US" dirty="0"/>
              <a:t>To use Color, Font, Image and </a:t>
            </a:r>
            <a:r>
              <a:rPr lang="en-US" dirty="0" err="1"/>
              <a:t>ImageView</a:t>
            </a:r>
            <a:r>
              <a:rPr lang="en-US" dirty="0"/>
              <a:t> classes (§14.7-9).</a:t>
            </a:r>
          </a:p>
          <a:p>
            <a:pPr>
              <a:spcBef>
                <a:spcPts val="1200"/>
              </a:spcBef>
            </a:pPr>
            <a:r>
              <a:rPr lang="en-US" dirty="0"/>
              <a:t>To understand </a:t>
            </a:r>
            <a:r>
              <a:rPr lang="en-US" dirty="0">
                <a:solidFill>
                  <a:srgbClr val="FF0000"/>
                </a:solidFill>
              </a:rPr>
              <a:t>layout</a:t>
            </a:r>
            <a:r>
              <a:rPr lang="en-US" dirty="0"/>
              <a:t> (§14.10).</a:t>
            </a:r>
          </a:p>
          <a:p>
            <a:pPr>
              <a:spcBef>
                <a:spcPts val="1200"/>
              </a:spcBef>
            </a:pPr>
            <a:r>
              <a:rPr lang="en-US" dirty="0"/>
              <a:t>To develop the </a:t>
            </a:r>
            <a:r>
              <a:rPr lang="en-US" dirty="0">
                <a:solidFill>
                  <a:srgbClr val="FF0000"/>
                </a:solidFill>
              </a:rPr>
              <a:t>reusable GUI component </a:t>
            </a:r>
            <a:r>
              <a:rPr lang="en-US" dirty="0" err="1">
                <a:solidFill>
                  <a:schemeClr val="accent5"/>
                </a:solidFill>
              </a:rPr>
              <a:t>ClockPane</a:t>
            </a:r>
            <a:r>
              <a:rPr lang="en-US" dirty="0"/>
              <a:t> for displaying an analog clock (§14.12).</a:t>
            </a:r>
          </a:p>
        </p:txBody>
      </p:sp>
      <p:sp>
        <p:nvSpPr>
          <p:cNvPr id="3" name="Title 2"/>
          <p:cNvSpPr>
            <a:spLocks noGrp="1"/>
          </p:cNvSpPr>
          <p:nvPr>
            <p:ph type="ctrTitle"/>
          </p:nvPr>
        </p:nvSpPr>
        <p:spPr/>
        <p:txBody>
          <a:bodyPr/>
          <a:lstStyle/>
          <a:p>
            <a:r>
              <a:rPr lang="en-US" dirty="0"/>
              <a:t>Objectives</a:t>
            </a:r>
          </a:p>
        </p:txBody>
      </p:sp>
      <p:sp>
        <p:nvSpPr>
          <p:cNvPr id="4" name="Slide Number Placeholder 3"/>
          <p:cNvSpPr>
            <a:spLocks noGrp="1"/>
          </p:cNvSpPr>
          <p:nvPr>
            <p:ph type="sldNum" sz="quarter" idx="12"/>
          </p:nvPr>
        </p:nvSpPr>
        <p:spPr/>
        <p:txBody>
          <a:bodyPr/>
          <a:lstStyle/>
          <a:p>
            <a:pPr algn="ctr"/>
            <a:fld id="{99AE015D-4E99-42B8-B1B4-4F7FEE987B9B}" type="slidenum">
              <a:rPr lang="en-US" smtClean="0"/>
              <a:pPr algn="ctr"/>
              <a:t>2</a:t>
            </a:fld>
            <a:endParaRPr lang="en-US"/>
          </a:p>
        </p:txBody>
      </p:sp>
    </p:spTree>
    <p:extLst>
      <p:ext uri="{BB962C8B-B14F-4D97-AF65-F5344CB8AC3E}">
        <p14:creationId xmlns:p14="http://schemas.microsoft.com/office/powerpoint/2010/main" val="29719060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0182" y="1071415"/>
            <a:ext cx="4458453" cy="5179436"/>
          </a:xfrm>
        </p:spPr>
        <p:txBody>
          <a:bodyPr>
            <a:normAutofit fontScale="92500" lnSpcReduction="10000"/>
          </a:bodyPr>
          <a:lstStyle/>
          <a:p>
            <a:r>
              <a:rPr lang="en-US" dirty="0"/>
              <a:t>Top/Bottom area: </a:t>
            </a:r>
          </a:p>
          <a:p>
            <a:pPr lvl="1"/>
            <a:r>
              <a:rPr lang="en-US" dirty="0"/>
              <a:t>Can shrink/expand horizontally and keep the height unchanged.</a:t>
            </a:r>
          </a:p>
          <a:p>
            <a:r>
              <a:rPr lang="en-US" dirty="0"/>
              <a:t>Left/Right area: </a:t>
            </a:r>
          </a:p>
          <a:p>
            <a:pPr lvl="1"/>
            <a:r>
              <a:rPr lang="en-US" dirty="0"/>
              <a:t>Can shrink/expand vertically and keep the length unchanged.</a:t>
            </a:r>
          </a:p>
          <a:p>
            <a:r>
              <a:rPr lang="en-US" dirty="0"/>
              <a:t>Center area: </a:t>
            </a:r>
          </a:p>
          <a:p>
            <a:pPr lvl="1"/>
            <a:r>
              <a:rPr lang="en-US" dirty="0"/>
              <a:t>Can shrink/expand in both directions.</a:t>
            </a:r>
          </a:p>
          <a:p>
            <a:r>
              <a:rPr lang="en-US" dirty="0"/>
              <a:t> If a certain area does not contain components, the area will be occupied by other areas. </a:t>
            </a:r>
          </a:p>
        </p:txBody>
      </p:sp>
      <p:sp>
        <p:nvSpPr>
          <p:cNvPr id="3" name="Title 2"/>
          <p:cNvSpPr>
            <a:spLocks noGrp="1"/>
          </p:cNvSpPr>
          <p:nvPr>
            <p:ph type="ctrTitle"/>
          </p:nvPr>
        </p:nvSpPr>
        <p:spPr/>
        <p:txBody>
          <a:bodyPr/>
          <a:lstStyle/>
          <a:p>
            <a:r>
              <a:rPr lang="en-US" dirty="0"/>
              <a:t>BorderPane</a:t>
            </a:r>
          </a:p>
        </p:txBody>
      </p:sp>
      <p:sp>
        <p:nvSpPr>
          <p:cNvPr id="4" name="Slide Number Placeholder 3"/>
          <p:cNvSpPr>
            <a:spLocks noGrp="1"/>
          </p:cNvSpPr>
          <p:nvPr>
            <p:ph type="sldNum" sz="quarter" idx="12"/>
          </p:nvPr>
        </p:nvSpPr>
        <p:spPr/>
        <p:txBody>
          <a:bodyPr/>
          <a:lstStyle/>
          <a:p>
            <a:fld id="{99AE015D-4E99-42B8-B1B4-4F7FEE987B9B}" type="slidenum">
              <a:rPr lang="en-US" smtClean="0"/>
              <a:pPr/>
              <a:t>20</a:t>
            </a:fld>
            <a:endParaRPr lang="en-US"/>
          </a:p>
        </p:txBody>
      </p:sp>
      <p:pic>
        <p:nvPicPr>
          <p:cNvPr id="5" name="Content Placeholder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58636" y="946805"/>
            <a:ext cx="4070895" cy="2863196"/>
          </a:xfrm>
          <a:prstGeom prst="rect">
            <a:avLst/>
          </a:prstGeom>
        </p:spPr>
      </p:pic>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t="10504"/>
          <a:stretch/>
        </p:blipFill>
        <p:spPr>
          <a:xfrm>
            <a:off x="5607514" y="5176699"/>
            <a:ext cx="2377440" cy="1229653"/>
          </a:xfrm>
          <a:prstGeom prst="rect">
            <a:avLst/>
          </a:prstGeom>
        </p:spPr>
      </p:pic>
      <p:pic>
        <p:nvPicPr>
          <p:cNvPr id="7" name="Picture 6"/>
          <p:cNvPicPr>
            <a:picLocks noChangeAspect="1"/>
          </p:cNvPicPr>
          <p:nvPr/>
        </p:nvPicPr>
        <p:blipFill rotWithShape="1">
          <a:blip r:embed="rId5">
            <a:extLst>
              <a:ext uri="{28A0092B-C50C-407E-A947-70E740481C1C}">
                <a14:useLocalDpi xmlns:a14="http://schemas.microsoft.com/office/drawing/2010/main" val="0"/>
              </a:ext>
            </a:extLst>
          </a:blip>
          <a:srcRect t="11049"/>
          <a:stretch/>
        </p:blipFill>
        <p:spPr>
          <a:xfrm>
            <a:off x="5605363" y="3897790"/>
            <a:ext cx="2377440" cy="1219529"/>
          </a:xfrm>
          <a:prstGeom prst="rect">
            <a:avLst/>
          </a:prstGeom>
        </p:spPr>
      </p:pic>
    </p:spTree>
    <p:extLst>
      <p:ext uri="{BB962C8B-B14F-4D97-AF65-F5344CB8AC3E}">
        <p14:creationId xmlns:p14="http://schemas.microsoft.com/office/powerpoint/2010/main" val="39463576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a:t>BorderPane: Example</a:t>
            </a:r>
          </a:p>
        </p:txBody>
      </p:sp>
      <p:sp>
        <p:nvSpPr>
          <p:cNvPr id="4" name="Slide Number Placeholder 3"/>
          <p:cNvSpPr>
            <a:spLocks noGrp="1"/>
          </p:cNvSpPr>
          <p:nvPr>
            <p:ph type="sldNum" sz="quarter" idx="12"/>
          </p:nvPr>
        </p:nvSpPr>
        <p:spPr/>
        <p:txBody>
          <a:bodyPr/>
          <a:lstStyle/>
          <a:p>
            <a:fld id="{99AE015D-4E99-42B8-B1B4-4F7FEE987B9B}" type="slidenum">
              <a:rPr lang="en-US" smtClean="0"/>
              <a:pPr/>
              <a:t>21</a:t>
            </a:fld>
            <a:endParaRPr lang="en-US"/>
          </a:p>
        </p:txBody>
      </p:sp>
      <p:pic>
        <p:nvPicPr>
          <p:cNvPr id="2" name="Picture 1"/>
          <p:cNvPicPr>
            <a:picLocks noChangeAspect="1"/>
          </p:cNvPicPr>
          <p:nvPr/>
        </p:nvPicPr>
        <p:blipFill>
          <a:blip r:embed="rId3"/>
          <a:stretch>
            <a:fillRect/>
          </a:stretch>
        </p:blipFill>
        <p:spPr>
          <a:xfrm>
            <a:off x="314469" y="1111045"/>
            <a:ext cx="4623824" cy="5190971"/>
          </a:xfrm>
          <a:prstGeom prst="rect">
            <a:avLst/>
          </a:prstGeom>
        </p:spPr>
      </p:pic>
      <p:pic>
        <p:nvPicPr>
          <p:cNvPr id="8" name="Picture 7"/>
          <p:cNvPicPr>
            <a:picLocks noChangeAspect="1"/>
          </p:cNvPicPr>
          <p:nvPr/>
        </p:nvPicPr>
        <p:blipFill rotWithShape="1">
          <a:blip r:embed="rId4"/>
          <a:srcRect l="2921" t="2124" r="2706" b="3393"/>
          <a:stretch/>
        </p:blipFill>
        <p:spPr>
          <a:xfrm>
            <a:off x="4518085" y="1858297"/>
            <a:ext cx="4296697" cy="3293806"/>
          </a:xfrm>
          <a:prstGeom prst="rect">
            <a:avLst/>
          </a:prstGeom>
        </p:spPr>
      </p:pic>
    </p:spTree>
    <p:extLst>
      <p:ext uri="{BB962C8B-B14F-4D97-AF65-F5344CB8AC3E}">
        <p14:creationId xmlns:p14="http://schemas.microsoft.com/office/powerpoint/2010/main" val="36298575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55D8953-E391-48F8-B9A9-B1733FDC7A44}"/>
              </a:ext>
            </a:extLst>
          </p:cNvPr>
          <p:cNvPicPr>
            <a:picLocks noChangeAspect="1"/>
          </p:cNvPicPr>
          <p:nvPr/>
        </p:nvPicPr>
        <p:blipFill>
          <a:blip r:embed="rId3"/>
          <a:stretch>
            <a:fillRect/>
          </a:stretch>
        </p:blipFill>
        <p:spPr>
          <a:xfrm>
            <a:off x="3986016" y="989223"/>
            <a:ext cx="4602067" cy="5257165"/>
          </a:xfrm>
          <a:prstGeom prst="rect">
            <a:avLst/>
          </a:prstGeom>
        </p:spPr>
      </p:pic>
      <p:sp>
        <p:nvSpPr>
          <p:cNvPr id="2" name="Content Placeholder 1"/>
          <p:cNvSpPr>
            <a:spLocks noGrp="1"/>
          </p:cNvSpPr>
          <p:nvPr>
            <p:ph idx="1"/>
          </p:nvPr>
        </p:nvSpPr>
        <p:spPr>
          <a:xfrm>
            <a:off x="300182" y="989223"/>
            <a:ext cx="3259095" cy="3130494"/>
          </a:xfrm>
        </p:spPr>
        <p:txBody>
          <a:bodyPr>
            <a:normAutofit fontScale="92500" lnSpcReduction="10000"/>
          </a:bodyPr>
          <a:lstStyle/>
          <a:p>
            <a:r>
              <a:rPr lang="en-US" dirty="0" err="1"/>
              <a:t>StackPane</a:t>
            </a:r>
            <a:r>
              <a:rPr lang="en-US" dirty="0"/>
              <a:t> lays out its children in a back-to-front stack.</a:t>
            </a:r>
          </a:p>
          <a:p>
            <a:r>
              <a:rPr lang="en-US" dirty="0"/>
              <a:t>The z-order of the children is defined by the order of the children list with the 0</a:t>
            </a:r>
            <a:r>
              <a:rPr lang="en-US" baseline="30000" dirty="0"/>
              <a:t>th</a:t>
            </a:r>
            <a:r>
              <a:rPr lang="en-US" dirty="0"/>
              <a:t> child being the bottom and last child on top</a:t>
            </a:r>
          </a:p>
        </p:txBody>
      </p:sp>
      <p:sp>
        <p:nvSpPr>
          <p:cNvPr id="3" name="Title 2"/>
          <p:cNvSpPr>
            <a:spLocks noGrp="1"/>
          </p:cNvSpPr>
          <p:nvPr>
            <p:ph type="ctrTitle"/>
          </p:nvPr>
        </p:nvSpPr>
        <p:spPr/>
        <p:txBody>
          <a:bodyPr/>
          <a:lstStyle/>
          <a:p>
            <a:r>
              <a:rPr lang="en-US" dirty="0" err="1"/>
              <a:t>StackPane</a:t>
            </a:r>
            <a:endParaRPr lang="en-US" dirty="0"/>
          </a:p>
        </p:txBody>
      </p:sp>
      <p:sp>
        <p:nvSpPr>
          <p:cNvPr id="4" name="Slide Number Placeholder 3"/>
          <p:cNvSpPr>
            <a:spLocks noGrp="1"/>
          </p:cNvSpPr>
          <p:nvPr>
            <p:ph type="sldNum" sz="quarter" idx="12"/>
          </p:nvPr>
        </p:nvSpPr>
        <p:spPr/>
        <p:txBody>
          <a:bodyPr/>
          <a:lstStyle/>
          <a:p>
            <a:fld id="{99AE015D-4E99-42B8-B1B4-4F7FEE987B9B}" type="slidenum">
              <a:rPr lang="en-US" smtClean="0"/>
              <a:pPr/>
              <a:t>22</a:t>
            </a:fld>
            <a:endParaRPr lang="en-US"/>
          </a:p>
        </p:txBody>
      </p:sp>
      <p:pic>
        <p:nvPicPr>
          <p:cNvPr id="6" name="Picture 5"/>
          <p:cNvPicPr>
            <a:picLocks noChangeAspect="1"/>
          </p:cNvPicPr>
          <p:nvPr/>
        </p:nvPicPr>
        <p:blipFill rotWithShape="1">
          <a:blip r:embed="rId4"/>
          <a:srcRect l="877" t="1383"/>
          <a:stretch/>
        </p:blipFill>
        <p:spPr>
          <a:xfrm>
            <a:off x="300182" y="4344354"/>
            <a:ext cx="3182421" cy="1759974"/>
          </a:xfrm>
          <a:prstGeom prst="rect">
            <a:avLst/>
          </a:prstGeom>
        </p:spPr>
      </p:pic>
      <p:cxnSp>
        <p:nvCxnSpPr>
          <p:cNvPr id="9" name="Connector: Curved 8">
            <a:extLst>
              <a:ext uri="{FF2B5EF4-FFF2-40B4-BE49-F238E27FC236}">
                <a16:creationId xmlns:a16="http://schemas.microsoft.com/office/drawing/2014/main" id="{D0F38A75-38F3-4853-9846-63191118F226}"/>
              </a:ext>
            </a:extLst>
          </p:cNvPr>
          <p:cNvCxnSpPr/>
          <p:nvPr/>
        </p:nvCxnSpPr>
        <p:spPr>
          <a:xfrm rot="10800000" flipV="1">
            <a:off x="1091954" y="2956263"/>
            <a:ext cx="4403325" cy="2450237"/>
          </a:xfrm>
          <a:prstGeom prst="curvedConnector3">
            <a:avLst>
              <a:gd name="adj1" fmla="val 64315"/>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Connector: Curved 10">
            <a:extLst>
              <a:ext uri="{FF2B5EF4-FFF2-40B4-BE49-F238E27FC236}">
                <a16:creationId xmlns:a16="http://schemas.microsoft.com/office/drawing/2014/main" id="{9BFD63A8-A6D8-4F58-B0F4-7CDA86A6134D}"/>
              </a:ext>
            </a:extLst>
          </p:cNvPr>
          <p:cNvCxnSpPr>
            <a:cxnSpLocks/>
          </p:cNvCxnSpPr>
          <p:nvPr/>
        </p:nvCxnSpPr>
        <p:spPr>
          <a:xfrm rot="10800000" flipV="1">
            <a:off x="1154097" y="2754801"/>
            <a:ext cx="4245008" cy="2101284"/>
          </a:xfrm>
          <a:prstGeom prst="curvedConnector3">
            <a:avLst>
              <a:gd name="adj1" fmla="val 66939"/>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Connector: Curved 13">
            <a:extLst>
              <a:ext uri="{FF2B5EF4-FFF2-40B4-BE49-F238E27FC236}">
                <a16:creationId xmlns:a16="http://schemas.microsoft.com/office/drawing/2014/main" id="{60B1A41F-E5A1-4CDD-81E3-D14D62AB4BA9}"/>
              </a:ext>
            </a:extLst>
          </p:cNvPr>
          <p:cNvCxnSpPr>
            <a:cxnSpLocks/>
          </p:cNvCxnSpPr>
          <p:nvPr/>
        </p:nvCxnSpPr>
        <p:spPr>
          <a:xfrm rot="10800000" flipV="1">
            <a:off x="3293616" y="3654091"/>
            <a:ext cx="2181788" cy="1714958"/>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Connector: Curved 15">
            <a:extLst>
              <a:ext uri="{FF2B5EF4-FFF2-40B4-BE49-F238E27FC236}">
                <a16:creationId xmlns:a16="http://schemas.microsoft.com/office/drawing/2014/main" id="{C53EAB84-58C2-455C-B1D1-FBBAA2098586}"/>
              </a:ext>
            </a:extLst>
          </p:cNvPr>
          <p:cNvCxnSpPr>
            <a:cxnSpLocks/>
          </p:cNvCxnSpPr>
          <p:nvPr/>
        </p:nvCxnSpPr>
        <p:spPr>
          <a:xfrm rot="10800000" flipV="1">
            <a:off x="3183480" y="3463700"/>
            <a:ext cx="2181788" cy="1714958"/>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7DC2BD22-BDD1-4122-A187-0522852A1EB5}"/>
              </a:ext>
            </a:extLst>
          </p:cNvPr>
          <p:cNvSpPr txBox="1"/>
          <p:nvPr/>
        </p:nvSpPr>
        <p:spPr>
          <a:xfrm>
            <a:off x="2722677" y="3819635"/>
            <a:ext cx="1031741" cy="600164"/>
          </a:xfrm>
          <a:prstGeom prst="rect">
            <a:avLst/>
          </a:prstGeom>
          <a:noFill/>
        </p:spPr>
        <p:txBody>
          <a:bodyPr wrap="square" rtlCol="0">
            <a:spAutoFit/>
          </a:bodyPr>
          <a:lstStyle/>
          <a:p>
            <a:pPr algn="ctr"/>
            <a:r>
              <a:rPr lang="en-US" sz="1100" dirty="0">
                <a:solidFill>
                  <a:srgbClr val="FF0000"/>
                </a:solidFill>
                <a:latin typeface="Times New Roman" panose="02020603050405020304" pitchFamily="18" charset="0"/>
                <a:cs typeface="Times New Roman" panose="02020603050405020304" pitchFamily="18" charset="0"/>
              </a:rPr>
              <a:t>Label under the rectangle (stacked)</a:t>
            </a:r>
          </a:p>
        </p:txBody>
      </p:sp>
    </p:spTree>
    <p:extLst>
      <p:ext uri="{BB962C8B-B14F-4D97-AF65-F5344CB8AC3E}">
        <p14:creationId xmlns:p14="http://schemas.microsoft.com/office/powerpoint/2010/main" val="8342814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p:cNvPicPr>
            <a:picLocks noGrp="1" noChangeAspect="1"/>
          </p:cNvPicPr>
          <p:nvPr>
            <p:ph idx="1"/>
          </p:nvPr>
        </p:nvPicPr>
        <p:blipFill rotWithShape="1">
          <a:blip r:embed="rId3"/>
          <a:srcRect l="1043" t="2187" r="1" b="-1"/>
          <a:stretch/>
        </p:blipFill>
        <p:spPr>
          <a:xfrm>
            <a:off x="4989250" y="2460031"/>
            <a:ext cx="3274006" cy="2407724"/>
          </a:xfrm>
          <a:prstGeom prst="rect">
            <a:avLst/>
          </a:prstGeom>
          <a:ln>
            <a:noFill/>
          </a:ln>
        </p:spPr>
      </p:pic>
      <p:sp>
        <p:nvSpPr>
          <p:cNvPr id="3" name="Title 2"/>
          <p:cNvSpPr>
            <a:spLocks noGrp="1"/>
          </p:cNvSpPr>
          <p:nvPr>
            <p:ph type="ctrTitle"/>
          </p:nvPr>
        </p:nvSpPr>
        <p:spPr/>
        <p:txBody>
          <a:bodyPr/>
          <a:lstStyle/>
          <a:p>
            <a:r>
              <a:rPr lang="en-US" dirty="0" err="1"/>
              <a:t>HBox</a:t>
            </a:r>
            <a:r>
              <a:rPr lang="en-US" dirty="0"/>
              <a:t> and </a:t>
            </a:r>
            <a:r>
              <a:rPr lang="en-US" dirty="0" err="1"/>
              <a:t>VBox</a:t>
            </a:r>
            <a:endParaRPr lang="en-US" dirty="0"/>
          </a:p>
        </p:txBody>
      </p:sp>
      <p:sp>
        <p:nvSpPr>
          <p:cNvPr id="4" name="Slide Number Placeholder 3"/>
          <p:cNvSpPr>
            <a:spLocks noGrp="1"/>
          </p:cNvSpPr>
          <p:nvPr>
            <p:ph type="sldNum" sz="quarter" idx="12"/>
          </p:nvPr>
        </p:nvSpPr>
        <p:spPr/>
        <p:txBody>
          <a:bodyPr/>
          <a:lstStyle/>
          <a:p>
            <a:fld id="{99AE015D-4E99-42B8-B1B4-4F7FEE987B9B}" type="slidenum">
              <a:rPr lang="en-US" smtClean="0"/>
              <a:pPr/>
              <a:t>23</a:t>
            </a:fld>
            <a:endParaRPr lang="en-US"/>
          </a:p>
        </p:txBody>
      </p:sp>
      <p:sp>
        <p:nvSpPr>
          <p:cNvPr id="6" name="Rounded Rectangle 5"/>
          <p:cNvSpPr/>
          <p:nvPr/>
        </p:nvSpPr>
        <p:spPr>
          <a:xfrm>
            <a:off x="854860" y="1058356"/>
            <a:ext cx="1364928" cy="482162"/>
          </a:xfrm>
          <a:prstGeom prst="roundRect">
            <a:avLst/>
          </a:prstGeom>
          <a:solidFill>
            <a:schemeClr val="bg1"/>
          </a:solidFill>
          <a:ln>
            <a:solidFill>
              <a:schemeClr val="accent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b="1" dirty="0">
                <a:solidFill>
                  <a:schemeClr val="tx1"/>
                </a:solidFill>
                <a:latin typeface="Garamond" panose="02020404030301010803" pitchFamily="18" charset="0"/>
              </a:rPr>
              <a:t>1. </a:t>
            </a:r>
            <a:r>
              <a:rPr lang="en-US" sz="2000" b="1" dirty="0" err="1">
                <a:solidFill>
                  <a:schemeClr val="tx1"/>
                </a:solidFill>
                <a:latin typeface="Garamond" panose="02020404030301010803" pitchFamily="18" charset="0"/>
              </a:rPr>
              <a:t>HBox</a:t>
            </a:r>
            <a:endParaRPr lang="en-US" sz="2000" b="1" dirty="0">
              <a:solidFill>
                <a:schemeClr val="tx1"/>
              </a:solidFill>
              <a:latin typeface="Garamond" panose="02020404030301010803" pitchFamily="18" charset="0"/>
            </a:endParaRPr>
          </a:p>
        </p:txBody>
      </p:sp>
      <p:sp>
        <p:nvSpPr>
          <p:cNvPr id="7" name="Rounded Rectangle 6"/>
          <p:cNvSpPr/>
          <p:nvPr/>
        </p:nvSpPr>
        <p:spPr>
          <a:xfrm>
            <a:off x="2587180" y="1078247"/>
            <a:ext cx="5676076" cy="468985"/>
          </a:xfrm>
          <a:prstGeom prst="roundRect">
            <a:avLst/>
          </a:prstGeom>
          <a:solidFill>
            <a:schemeClr val="bg1"/>
          </a:solidFill>
          <a:ln>
            <a:solidFill>
              <a:schemeClr val="accent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Arial" panose="020B0604020202020204" pitchFamily="34" charset="0"/>
              <a:buChar char="•"/>
            </a:pPr>
            <a:r>
              <a:rPr lang="en-US" sz="2000" b="1" dirty="0">
                <a:solidFill>
                  <a:schemeClr val="tx1"/>
                </a:solidFill>
                <a:latin typeface="Garamond" panose="02020404030301010803" pitchFamily="18" charset="0"/>
              </a:rPr>
              <a:t>lays out its children in a single horizontal row.</a:t>
            </a:r>
          </a:p>
        </p:txBody>
      </p:sp>
      <p:sp>
        <p:nvSpPr>
          <p:cNvPr id="8" name="Rounded Rectangle 7"/>
          <p:cNvSpPr/>
          <p:nvPr/>
        </p:nvSpPr>
        <p:spPr>
          <a:xfrm>
            <a:off x="854860" y="1746126"/>
            <a:ext cx="1364928" cy="482162"/>
          </a:xfrm>
          <a:prstGeom prst="roundRect">
            <a:avLst/>
          </a:prstGeom>
          <a:solidFill>
            <a:schemeClr val="bg1"/>
          </a:solidFill>
          <a:ln>
            <a:solidFill>
              <a:schemeClr val="accent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b="1" dirty="0">
                <a:solidFill>
                  <a:schemeClr val="tx1"/>
                </a:solidFill>
                <a:latin typeface="Garamond" panose="02020404030301010803" pitchFamily="18" charset="0"/>
              </a:rPr>
              <a:t>2. </a:t>
            </a:r>
            <a:r>
              <a:rPr lang="en-US" sz="2000" b="1" dirty="0" err="1">
                <a:solidFill>
                  <a:schemeClr val="tx1"/>
                </a:solidFill>
                <a:latin typeface="Garamond" panose="02020404030301010803" pitchFamily="18" charset="0"/>
              </a:rPr>
              <a:t>VBox</a:t>
            </a:r>
            <a:endParaRPr lang="en-US" sz="2000" b="1" dirty="0">
              <a:solidFill>
                <a:schemeClr val="tx1"/>
              </a:solidFill>
              <a:latin typeface="Garamond" panose="02020404030301010803" pitchFamily="18" charset="0"/>
            </a:endParaRPr>
          </a:p>
        </p:txBody>
      </p:sp>
      <p:sp>
        <p:nvSpPr>
          <p:cNvPr id="9" name="Rounded Rectangle 8"/>
          <p:cNvSpPr/>
          <p:nvPr/>
        </p:nvSpPr>
        <p:spPr>
          <a:xfrm>
            <a:off x="2587180" y="1778669"/>
            <a:ext cx="5676076" cy="468985"/>
          </a:xfrm>
          <a:prstGeom prst="roundRect">
            <a:avLst/>
          </a:prstGeom>
          <a:solidFill>
            <a:schemeClr val="bg1"/>
          </a:solidFill>
          <a:ln>
            <a:solidFill>
              <a:schemeClr val="accent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Arial" panose="020B0604020202020204" pitchFamily="34" charset="0"/>
              <a:buChar char="•"/>
            </a:pPr>
            <a:r>
              <a:rPr lang="en-US" sz="2000" b="1" dirty="0">
                <a:solidFill>
                  <a:schemeClr val="tx1"/>
                </a:solidFill>
                <a:latin typeface="Garamond" panose="02020404030301010803" pitchFamily="18" charset="0"/>
              </a:rPr>
              <a:t>lays out its children in a single vertical column.</a:t>
            </a:r>
          </a:p>
        </p:txBody>
      </p:sp>
      <p:pic>
        <p:nvPicPr>
          <p:cNvPr id="2" name="Picture 1"/>
          <p:cNvPicPr>
            <a:picLocks noChangeAspect="1"/>
          </p:cNvPicPr>
          <p:nvPr/>
        </p:nvPicPr>
        <p:blipFill>
          <a:blip r:embed="rId4">
            <a:duotone>
              <a:schemeClr val="accent6">
                <a:shade val="45000"/>
                <a:satMod val="135000"/>
              </a:schemeClr>
              <a:prstClr val="white"/>
            </a:duotone>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3088468" y="5055308"/>
            <a:ext cx="5174788" cy="1448940"/>
          </a:xfrm>
          <a:prstGeom prst="rect">
            <a:avLst/>
          </a:prstGeom>
        </p:spPr>
      </p:pic>
      <p:pic>
        <p:nvPicPr>
          <p:cNvPr id="5" name="Picture 4"/>
          <p:cNvPicPr>
            <a:picLocks noChangeAspect="1"/>
          </p:cNvPicPr>
          <p:nvPr/>
        </p:nvPicPr>
        <p:blipFill>
          <a:blip r:embed="rId6">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260462" y="2479091"/>
            <a:ext cx="2544300" cy="3695567"/>
          </a:xfrm>
          <a:prstGeom prst="rect">
            <a:avLst/>
          </a:prstGeom>
        </p:spPr>
      </p:pic>
    </p:spTree>
    <p:extLst>
      <p:ext uri="{BB962C8B-B14F-4D97-AF65-F5344CB8AC3E}">
        <p14:creationId xmlns:p14="http://schemas.microsoft.com/office/powerpoint/2010/main" val="41176113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err="1"/>
              <a:t>HBox</a:t>
            </a:r>
            <a:r>
              <a:rPr lang="en-US" dirty="0"/>
              <a:t> and </a:t>
            </a:r>
            <a:r>
              <a:rPr lang="en-US" dirty="0" err="1"/>
              <a:t>Vbox</a:t>
            </a:r>
            <a:r>
              <a:rPr lang="en-US" dirty="0"/>
              <a:t>: Example</a:t>
            </a:r>
          </a:p>
        </p:txBody>
      </p:sp>
      <p:sp>
        <p:nvSpPr>
          <p:cNvPr id="4" name="Slide Number Placeholder 3"/>
          <p:cNvSpPr>
            <a:spLocks noGrp="1"/>
          </p:cNvSpPr>
          <p:nvPr>
            <p:ph type="sldNum" sz="quarter" idx="12"/>
          </p:nvPr>
        </p:nvSpPr>
        <p:spPr/>
        <p:txBody>
          <a:bodyPr/>
          <a:lstStyle/>
          <a:p>
            <a:fld id="{99AE015D-4E99-42B8-B1B4-4F7FEE987B9B}" type="slidenum">
              <a:rPr lang="en-US" smtClean="0"/>
              <a:pPr/>
              <a:t>24</a:t>
            </a:fld>
            <a:endParaRPr lang="en-US"/>
          </a:p>
        </p:txBody>
      </p:sp>
      <p:pic>
        <p:nvPicPr>
          <p:cNvPr id="2" name="Picture 1">
            <a:extLst>
              <a:ext uri="{FF2B5EF4-FFF2-40B4-BE49-F238E27FC236}">
                <a16:creationId xmlns:a16="http://schemas.microsoft.com/office/drawing/2014/main" id="{45E92E5B-425C-4CA3-98BE-AE463322A05A}"/>
              </a:ext>
            </a:extLst>
          </p:cNvPr>
          <p:cNvPicPr>
            <a:picLocks noChangeAspect="1"/>
          </p:cNvPicPr>
          <p:nvPr/>
        </p:nvPicPr>
        <p:blipFill>
          <a:blip r:embed="rId3"/>
          <a:stretch>
            <a:fillRect/>
          </a:stretch>
        </p:blipFill>
        <p:spPr>
          <a:xfrm>
            <a:off x="314469" y="965398"/>
            <a:ext cx="5883131" cy="3981925"/>
          </a:xfrm>
          <a:prstGeom prst="rect">
            <a:avLst/>
          </a:prstGeom>
        </p:spPr>
      </p:pic>
      <p:pic>
        <p:nvPicPr>
          <p:cNvPr id="10" name="Picture 9">
            <a:extLst>
              <a:ext uri="{FF2B5EF4-FFF2-40B4-BE49-F238E27FC236}">
                <a16:creationId xmlns:a16="http://schemas.microsoft.com/office/drawing/2014/main" id="{26160F04-AFCC-4E8A-B4A4-4DB0F3697176}"/>
              </a:ext>
            </a:extLst>
          </p:cNvPr>
          <p:cNvPicPr>
            <a:picLocks noChangeAspect="1"/>
          </p:cNvPicPr>
          <p:nvPr/>
        </p:nvPicPr>
        <p:blipFill>
          <a:blip r:embed="rId4"/>
          <a:stretch>
            <a:fillRect/>
          </a:stretch>
        </p:blipFill>
        <p:spPr>
          <a:xfrm>
            <a:off x="4231310" y="3854766"/>
            <a:ext cx="4780610" cy="1994278"/>
          </a:xfrm>
          <a:prstGeom prst="rect">
            <a:avLst/>
          </a:prstGeom>
        </p:spPr>
      </p:pic>
    </p:spTree>
    <p:extLst>
      <p:ext uri="{BB962C8B-B14F-4D97-AF65-F5344CB8AC3E}">
        <p14:creationId xmlns:p14="http://schemas.microsoft.com/office/powerpoint/2010/main" val="25412659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err="1"/>
              <a:t>HBox</a:t>
            </a:r>
            <a:r>
              <a:rPr lang="en-US" dirty="0"/>
              <a:t> and </a:t>
            </a:r>
            <a:r>
              <a:rPr lang="en-US" dirty="0" err="1"/>
              <a:t>Vbox</a:t>
            </a:r>
            <a:r>
              <a:rPr lang="en-US" dirty="0"/>
              <a:t>: Example</a:t>
            </a:r>
          </a:p>
        </p:txBody>
      </p:sp>
      <p:sp>
        <p:nvSpPr>
          <p:cNvPr id="4" name="Slide Number Placeholder 3"/>
          <p:cNvSpPr>
            <a:spLocks noGrp="1"/>
          </p:cNvSpPr>
          <p:nvPr>
            <p:ph type="sldNum" sz="quarter" idx="12"/>
          </p:nvPr>
        </p:nvSpPr>
        <p:spPr/>
        <p:txBody>
          <a:bodyPr/>
          <a:lstStyle/>
          <a:p>
            <a:fld id="{99AE015D-4E99-42B8-B1B4-4F7FEE987B9B}" type="slidenum">
              <a:rPr lang="en-US" smtClean="0"/>
              <a:pPr/>
              <a:t>25</a:t>
            </a:fld>
            <a:endParaRPr lang="en-US"/>
          </a:p>
        </p:txBody>
      </p:sp>
      <p:pic>
        <p:nvPicPr>
          <p:cNvPr id="9" name="Picture 8">
            <a:extLst>
              <a:ext uri="{FF2B5EF4-FFF2-40B4-BE49-F238E27FC236}">
                <a16:creationId xmlns:a16="http://schemas.microsoft.com/office/drawing/2014/main" id="{D0470DAD-6D80-41F7-A46D-7F70BA4CAC26}"/>
              </a:ext>
            </a:extLst>
          </p:cNvPr>
          <p:cNvPicPr>
            <a:picLocks noChangeAspect="1"/>
          </p:cNvPicPr>
          <p:nvPr/>
        </p:nvPicPr>
        <p:blipFill>
          <a:blip r:embed="rId3"/>
          <a:stretch>
            <a:fillRect/>
          </a:stretch>
        </p:blipFill>
        <p:spPr>
          <a:xfrm>
            <a:off x="1828309" y="1023890"/>
            <a:ext cx="5063490" cy="5234069"/>
          </a:xfrm>
          <a:prstGeom prst="rect">
            <a:avLst/>
          </a:prstGeom>
        </p:spPr>
      </p:pic>
    </p:spTree>
    <p:extLst>
      <p:ext uri="{BB962C8B-B14F-4D97-AF65-F5344CB8AC3E}">
        <p14:creationId xmlns:p14="http://schemas.microsoft.com/office/powerpoint/2010/main" val="24059244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a:spcBef>
                <a:spcPts val="600"/>
              </a:spcBef>
            </a:pPr>
            <a:r>
              <a:rPr lang="en-US" dirty="0"/>
              <a:t>An Insets object specifies the size of the border of a pane</a:t>
            </a:r>
          </a:p>
        </p:txBody>
      </p:sp>
      <p:sp>
        <p:nvSpPr>
          <p:cNvPr id="3" name="Title 2"/>
          <p:cNvSpPr>
            <a:spLocks noGrp="1"/>
          </p:cNvSpPr>
          <p:nvPr>
            <p:ph type="ctrTitle"/>
          </p:nvPr>
        </p:nvSpPr>
        <p:spPr/>
        <p:txBody>
          <a:bodyPr/>
          <a:lstStyle/>
          <a:p>
            <a:pPr>
              <a:spcBef>
                <a:spcPts val="600"/>
              </a:spcBef>
            </a:pPr>
            <a:r>
              <a:rPr lang="en-US" sz="2800" dirty="0"/>
              <a:t>Padding property: </a:t>
            </a:r>
          </a:p>
        </p:txBody>
      </p:sp>
      <p:sp>
        <p:nvSpPr>
          <p:cNvPr id="4" name="Slide Number Placeholder 3"/>
          <p:cNvSpPr>
            <a:spLocks noGrp="1"/>
          </p:cNvSpPr>
          <p:nvPr>
            <p:ph type="sldNum" sz="quarter" idx="12"/>
          </p:nvPr>
        </p:nvSpPr>
        <p:spPr/>
        <p:txBody>
          <a:bodyPr/>
          <a:lstStyle/>
          <a:p>
            <a:fld id="{99AE015D-4E99-42B8-B1B4-4F7FEE987B9B}" type="slidenum">
              <a:rPr lang="en-US" smtClean="0"/>
              <a:pPr/>
              <a:t>26</a:t>
            </a:fld>
            <a:endParaRPr lang="en-US"/>
          </a:p>
        </p:txBody>
      </p:sp>
      <p:pic>
        <p:nvPicPr>
          <p:cNvPr id="5" name="Picture 4"/>
          <p:cNvPicPr>
            <a:picLocks noChangeAspect="1"/>
          </p:cNvPicPr>
          <p:nvPr/>
        </p:nvPicPr>
        <p:blipFill>
          <a:blip r:embed="rId3"/>
          <a:stretch>
            <a:fillRect/>
          </a:stretch>
        </p:blipFill>
        <p:spPr>
          <a:xfrm>
            <a:off x="1432331" y="2582782"/>
            <a:ext cx="6316731" cy="2142445"/>
          </a:xfrm>
          <a:prstGeom prst="rect">
            <a:avLst/>
          </a:prstGeom>
        </p:spPr>
      </p:pic>
      <p:pic>
        <p:nvPicPr>
          <p:cNvPr id="6" name="Picture 5"/>
          <p:cNvPicPr>
            <a:picLocks noChangeAspect="1"/>
          </p:cNvPicPr>
          <p:nvPr/>
        </p:nvPicPr>
        <p:blipFill rotWithShape="1">
          <a:blip r:embed="rId4"/>
          <a:srcRect l="26171" t="22192" r="19973" b="64207"/>
          <a:stretch/>
        </p:blipFill>
        <p:spPr>
          <a:xfrm>
            <a:off x="1759499" y="1570059"/>
            <a:ext cx="5347073" cy="1012723"/>
          </a:xfrm>
          <a:prstGeom prst="rect">
            <a:avLst/>
          </a:prstGeom>
        </p:spPr>
      </p:pic>
      <p:pic>
        <p:nvPicPr>
          <p:cNvPr id="7" name="Picture 6"/>
          <p:cNvPicPr>
            <a:picLocks noChangeAspect="1"/>
          </p:cNvPicPr>
          <p:nvPr/>
        </p:nvPicPr>
        <p:blipFill>
          <a:blip r:embed="rId5"/>
          <a:stretch>
            <a:fillRect/>
          </a:stretch>
        </p:blipFill>
        <p:spPr>
          <a:xfrm>
            <a:off x="4729180" y="4678628"/>
            <a:ext cx="3019882" cy="1738234"/>
          </a:xfrm>
          <a:prstGeom prst="rect">
            <a:avLst/>
          </a:prstGeom>
        </p:spPr>
      </p:pic>
      <p:pic>
        <p:nvPicPr>
          <p:cNvPr id="8" name="Picture 7"/>
          <p:cNvPicPr>
            <a:picLocks noChangeAspect="1"/>
          </p:cNvPicPr>
          <p:nvPr/>
        </p:nvPicPr>
        <p:blipFill>
          <a:blip r:embed="rId6"/>
          <a:stretch>
            <a:fillRect/>
          </a:stretch>
        </p:blipFill>
        <p:spPr>
          <a:xfrm>
            <a:off x="1381124" y="4834829"/>
            <a:ext cx="2755542" cy="1425833"/>
          </a:xfrm>
          <a:prstGeom prst="rect">
            <a:avLst/>
          </a:prstGeom>
        </p:spPr>
      </p:pic>
    </p:spTree>
    <p:extLst>
      <p:ext uri="{BB962C8B-B14F-4D97-AF65-F5344CB8AC3E}">
        <p14:creationId xmlns:p14="http://schemas.microsoft.com/office/powerpoint/2010/main" val="40053716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altLang="en-US" dirty="0"/>
              <a:t>This case study develops a class that displays a clock on a pane.</a:t>
            </a:r>
          </a:p>
          <a:p>
            <a:endParaRPr lang="en-US" dirty="0"/>
          </a:p>
        </p:txBody>
      </p:sp>
      <p:sp>
        <p:nvSpPr>
          <p:cNvPr id="3" name="Title 2"/>
          <p:cNvSpPr>
            <a:spLocks noGrp="1"/>
          </p:cNvSpPr>
          <p:nvPr>
            <p:ph type="ctrTitle"/>
          </p:nvPr>
        </p:nvSpPr>
        <p:spPr/>
        <p:txBody>
          <a:bodyPr/>
          <a:lstStyle/>
          <a:p>
            <a:r>
              <a:rPr lang="en-US" dirty="0"/>
              <a:t>Case Study: The </a:t>
            </a:r>
            <a:r>
              <a:rPr lang="en-US" dirty="0" err="1"/>
              <a:t>ClockPane</a:t>
            </a:r>
            <a:r>
              <a:rPr lang="en-US" dirty="0"/>
              <a:t> Class</a:t>
            </a:r>
          </a:p>
        </p:txBody>
      </p:sp>
      <p:sp>
        <p:nvSpPr>
          <p:cNvPr id="4" name="Slide Number Placeholder 3"/>
          <p:cNvSpPr>
            <a:spLocks noGrp="1"/>
          </p:cNvSpPr>
          <p:nvPr>
            <p:ph type="sldNum" sz="quarter" idx="12"/>
          </p:nvPr>
        </p:nvSpPr>
        <p:spPr/>
        <p:txBody>
          <a:bodyPr/>
          <a:lstStyle/>
          <a:p>
            <a:fld id="{99AE015D-4E99-42B8-B1B4-4F7FEE987B9B}" type="slidenum">
              <a:rPr lang="en-US" smtClean="0"/>
              <a:pPr/>
              <a:t>27</a:t>
            </a:fld>
            <a:endParaRPr lang="en-US"/>
          </a:p>
        </p:txBody>
      </p:sp>
      <p:graphicFrame>
        <p:nvGraphicFramePr>
          <p:cNvPr id="5" name="Object 23"/>
          <p:cNvGraphicFramePr>
            <a:graphicFrameLocks noChangeAspect="1"/>
          </p:cNvGraphicFramePr>
          <p:nvPr>
            <p:extLst>
              <p:ext uri="{D42A27DB-BD31-4B8C-83A1-F6EECF244321}">
                <p14:modId xmlns:p14="http://schemas.microsoft.com/office/powerpoint/2010/main" val="3119902166"/>
              </p:ext>
            </p:extLst>
          </p:nvPr>
        </p:nvGraphicFramePr>
        <p:xfrm>
          <a:off x="300182" y="1857397"/>
          <a:ext cx="6582399" cy="3417560"/>
        </p:xfrm>
        <a:graphic>
          <a:graphicData uri="http://schemas.openxmlformats.org/presentationml/2006/ole">
            <mc:AlternateContent xmlns:mc="http://schemas.openxmlformats.org/markup-compatibility/2006">
              <mc:Choice xmlns:v="urn:schemas-microsoft-com:vml" Requires="v">
                <p:oleObj spid="_x0000_s1030" name="Picture" r:id="rId4" imgW="4400640" imgH="2286000" progId="Word.Picture.8">
                  <p:embed/>
                </p:oleObj>
              </mc:Choice>
              <mc:Fallback>
                <p:oleObj name="Picture" r:id="rId4" imgW="4400640" imgH="2286000" progId="Word.Picture.8">
                  <p:embed/>
                  <p:pic>
                    <p:nvPicPr>
                      <p:cNvPr id="5" name="Object 23"/>
                      <p:cNvPicPr>
                        <a:picLocks noChangeAspect="1" noChangeArrowheads="1"/>
                      </p:cNvPicPr>
                      <p:nvPr/>
                    </p:nvPicPr>
                    <p:blipFill>
                      <a:blip r:embed="rId5"/>
                      <a:srcRect/>
                      <a:stretch>
                        <a:fillRect/>
                      </a:stretch>
                    </p:blipFill>
                    <p:spPr bwMode="auto">
                      <a:xfrm>
                        <a:off x="300182" y="1857397"/>
                        <a:ext cx="6582399" cy="3417560"/>
                      </a:xfrm>
                      <a:prstGeom prst="rect">
                        <a:avLst/>
                      </a:prstGeom>
                      <a:noFill/>
                      <a:ln>
                        <a:noFill/>
                      </a:ln>
                    </p:spPr>
                  </p:pic>
                </p:oleObj>
              </mc:Fallback>
            </mc:AlternateContent>
          </a:graphicData>
        </a:graphic>
      </p:graphicFrame>
      <p:pic>
        <p:nvPicPr>
          <p:cNvPr id="6" name="Picture 5"/>
          <p:cNvPicPr>
            <a:picLocks noChangeAspect="1"/>
          </p:cNvPicPr>
          <p:nvPr/>
        </p:nvPicPr>
        <p:blipFill>
          <a:blip r:embed="rId6"/>
          <a:stretch>
            <a:fillRect/>
          </a:stretch>
        </p:blipFill>
        <p:spPr>
          <a:xfrm>
            <a:off x="6882581" y="2566066"/>
            <a:ext cx="2062128" cy="2320567"/>
          </a:xfrm>
          <a:prstGeom prst="rect">
            <a:avLst/>
          </a:prstGeom>
        </p:spPr>
      </p:pic>
    </p:spTree>
    <p:extLst>
      <p:ext uri="{BB962C8B-B14F-4D97-AF65-F5344CB8AC3E}">
        <p14:creationId xmlns:p14="http://schemas.microsoft.com/office/powerpoint/2010/main" val="31664953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067144"/>
            <a:ext cx="3886200" cy="660255"/>
          </a:xfrm>
        </p:spPr>
        <p:txBody>
          <a:bodyPr/>
          <a:lstStyle/>
          <a:p>
            <a:r>
              <a:rPr lang="en-US" sz="2400" dirty="0"/>
              <a:t>Event-Driven Programming</a:t>
            </a:r>
          </a:p>
        </p:txBody>
      </p:sp>
    </p:spTree>
    <p:extLst>
      <p:ext uri="{BB962C8B-B14F-4D97-AF65-F5344CB8AC3E}">
        <p14:creationId xmlns:p14="http://schemas.microsoft.com/office/powerpoint/2010/main" val="369247608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lnSpcReduction="20000"/>
          </a:bodyPr>
          <a:lstStyle/>
          <a:p>
            <a:pPr>
              <a:spcBef>
                <a:spcPts val="1200"/>
              </a:spcBef>
            </a:pPr>
            <a:r>
              <a:rPr lang="en-US" dirty="0"/>
              <a:t>To introduce </a:t>
            </a:r>
            <a:r>
              <a:rPr lang="en-US" dirty="0">
                <a:solidFill>
                  <a:srgbClr val="FF0000"/>
                </a:solidFill>
              </a:rPr>
              <a:t>event-driven programming </a:t>
            </a:r>
            <a:r>
              <a:rPr lang="en-US" dirty="0"/>
              <a:t>(§15.1).</a:t>
            </a:r>
          </a:p>
          <a:p>
            <a:pPr>
              <a:spcBef>
                <a:spcPts val="1200"/>
              </a:spcBef>
            </a:pPr>
            <a:r>
              <a:rPr lang="en-US" dirty="0"/>
              <a:t>To describe </a:t>
            </a:r>
            <a:r>
              <a:rPr lang="en-US" dirty="0">
                <a:solidFill>
                  <a:srgbClr val="FF0000"/>
                </a:solidFill>
              </a:rPr>
              <a:t>events</a:t>
            </a:r>
            <a:r>
              <a:rPr lang="en-US" dirty="0"/>
              <a:t>, </a:t>
            </a:r>
            <a:r>
              <a:rPr lang="en-US" dirty="0">
                <a:solidFill>
                  <a:srgbClr val="FF0000"/>
                </a:solidFill>
              </a:rPr>
              <a:t>event sources</a:t>
            </a:r>
            <a:r>
              <a:rPr lang="en-US" dirty="0"/>
              <a:t>, and </a:t>
            </a:r>
            <a:r>
              <a:rPr lang="en-US" dirty="0">
                <a:solidFill>
                  <a:srgbClr val="FF0000"/>
                </a:solidFill>
              </a:rPr>
              <a:t>event classes </a:t>
            </a:r>
            <a:r>
              <a:rPr lang="en-US" dirty="0"/>
              <a:t>(§15.2).</a:t>
            </a:r>
          </a:p>
          <a:p>
            <a:pPr>
              <a:spcBef>
                <a:spcPts val="1200"/>
              </a:spcBef>
            </a:pPr>
            <a:r>
              <a:rPr lang="en-US" dirty="0"/>
              <a:t>To </a:t>
            </a:r>
            <a:r>
              <a:rPr lang="en-US" dirty="0">
                <a:solidFill>
                  <a:srgbClr val="FF0000"/>
                </a:solidFill>
              </a:rPr>
              <a:t>define handler </a:t>
            </a:r>
            <a:r>
              <a:rPr lang="en-US" dirty="0"/>
              <a:t>classes, </a:t>
            </a:r>
            <a:r>
              <a:rPr lang="en-US" dirty="0">
                <a:solidFill>
                  <a:srgbClr val="FF0000"/>
                </a:solidFill>
              </a:rPr>
              <a:t>register handler </a:t>
            </a:r>
            <a:r>
              <a:rPr lang="en-US" dirty="0"/>
              <a:t>objects with the source object, and write the </a:t>
            </a:r>
            <a:r>
              <a:rPr lang="en-US" dirty="0">
                <a:solidFill>
                  <a:srgbClr val="FF0000"/>
                </a:solidFill>
              </a:rPr>
              <a:t>code to handle events </a:t>
            </a:r>
            <a:r>
              <a:rPr lang="en-US" dirty="0"/>
              <a:t>(§15.3).</a:t>
            </a:r>
          </a:p>
          <a:p>
            <a:pPr>
              <a:spcBef>
                <a:spcPts val="1200"/>
              </a:spcBef>
            </a:pPr>
            <a:r>
              <a:rPr lang="en-US" dirty="0"/>
              <a:t>To define handler classes using </a:t>
            </a:r>
            <a:r>
              <a:rPr lang="en-US" dirty="0">
                <a:solidFill>
                  <a:srgbClr val="FF0000"/>
                </a:solidFill>
              </a:rPr>
              <a:t>inner classes </a:t>
            </a:r>
            <a:r>
              <a:rPr lang="en-US" dirty="0"/>
              <a:t>(§15.4).</a:t>
            </a:r>
          </a:p>
          <a:p>
            <a:pPr>
              <a:spcBef>
                <a:spcPts val="1200"/>
              </a:spcBef>
            </a:pPr>
            <a:r>
              <a:rPr lang="en-US" dirty="0"/>
              <a:t>To define handler classes using </a:t>
            </a:r>
            <a:r>
              <a:rPr lang="en-US" dirty="0">
                <a:solidFill>
                  <a:srgbClr val="FF0000"/>
                </a:solidFill>
              </a:rPr>
              <a:t>anonymous inner cl</a:t>
            </a:r>
            <a:r>
              <a:rPr lang="en-US" dirty="0"/>
              <a:t>asses (§15.5).</a:t>
            </a:r>
          </a:p>
          <a:p>
            <a:pPr>
              <a:spcBef>
                <a:spcPts val="1200"/>
              </a:spcBef>
            </a:pPr>
            <a:r>
              <a:rPr lang="en-US" dirty="0"/>
              <a:t>To simplify event handling using </a:t>
            </a:r>
            <a:r>
              <a:rPr lang="en-US" dirty="0">
                <a:solidFill>
                  <a:srgbClr val="FF0000"/>
                </a:solidFill>
              </a:rPr>
              <a:t>lambda expressions </a:t>
            </a:r>
            <a:r>
              <a:rPr lang="en-US" dirty="0"/>
              <a:t>(§15.6).</a:t>
            </a:r>
          </a:p>
          <a:p>
            <a:pPr>
              <a:spcBef>
                <a:spcPts val="1200"/>
              </a:spcBef>
            </a:pPr>
            <a:r>
              <a:rPr lang="en-US" dirty="0"/>
              <a:t>To develop a GUI application for a loan calculator (§15.7).</a:t>
            </a:r>
          </a:p>
          <a:p>
            <a:r>
              <a:rPr lang="en-US" dirty="0"/>
              <a:t>To write programs to deal with </a:t>
            </a:r>
            <a:r>
              <a:rPr lang="en-US" dirty="0" err="1">
                <a:solidFill>
                  <a:srgbClr val="FF0000"/>
                </a:solidFill>
              </a:rPr>
              <a:t>MouseEvents</a:t>
            </a:r>
            <a:r>
              <a:rPr lang="en-US" dirty="0"/>
              <a:t> (§15.8).</a:t>
            </a:r>
          </a:p>
          <a:p>
            <a:r>
              <a:rPr lang="en-US" dirty="0"/>
              <a:t>To write programs to deal with </a:t>
            </a:r>
            <a:r>
              <a:rPr lang="en-US" dirty="0" err="1">
                <a:solidFill>
                  <a:srgbClr val="FF0000"/>
                </a:solidFill>
              </a:rPr>
              <a:t>KeyEvents</a:t>
            </a:r>
            <a:r>
              <a:rPr lang="en-US" dirty="0"/>
              <a:t> (§15.9).</a:t>
            </a:r>
          </a:p>
          <a:p>
            <a:r>
              <a:rPr lang="en-US" dirty="0"/>
              <a:t>To use the Animation, </a:t>
            </a:r>
            <a:r>
              <a:rPr lang="en-US" dirty="0" err="1"/>
              <a:t>PathTransition</a:t>
            </a:r>
            <a:r>
              <a:rPr lang="en-US" dirty="0"/>
              <a:t>, </a:t>
            </a:r>
            <a:r>
              <a:rPr lang="en-US" dirty="0" err="1"/>
              <a:t>FadeTransition</a:t>
            </a:r>
            <a:r>
              <a:rPr lang="en-US" dirty="0"/>
              <a:t>, and Timeline classes to develop </a:t>
            </a:r>
            <a:r>
              <a:rPr lang="en-US" dirty="0">
                <a:solidFill>
                  <a:srgbClr val="FF0000"/>
                </a:solidFill>
              </a:rPr>
              <a:t>animations</a:t>
            </a:r>
            <a:r>
              <a:rPr lang="en-US" dirty="0"/>
              <a:t> (§15.11).</a:t>
            </a:r>
          </a:p>
          <a:p>
            <a:r>
              <a:rPr lang="en-US" dirty="0"/>
              <a:t>To develop an animation for simulating a </a:t>
            </a:r>
            <a:r>
              <a:rPr lang="en-US" dirty="0">
                <a:solidFill>
                  <a:srgbClr val="FF0000"/>
                </a:solidFill>
              </a:rPr>
              <a:t>bouncing ball </a:t>
            </a:r>
            <a:r>
              <a:rPr lang="en-US" dirty="0"/>
              <a:t>(§15.12).</a:t>
            </a:r>
          </a:p>
          <a:p>
            <a:pPr marL="0" indent="0">
              <a:spcBef>
                <a:spcPts val="1200"/>
              </a:spcBef>
              <a:buNone/>
            </a:pPr>
            <a:endParaRPr lang="en-US" dirty="0"/>
          </a:p>
          <a:p>
            <a:pPr>
              <a:spcBef>
                <a:spcPts val="1200"/>
              </a:spcBef>
            </a:pPr>
            <a:endParaRPr lang="en-US" dirty="0"/>
          </a:p>
        </p:txBody>
      </p:sp>
      <p:sp>
        <p:nvSpPr>
          <p:cNvPr id="3" name="Title 2"/>
          <p:cNvSpPr>
            <a:spLocks noGrp="1"/>
          </p:cNvSpPr>
          <p:nvPr>
            <p:ph type="ctrTitle"/>
          </p:nvPr>
        </p:nvSpPr>
        <p:spPr/>
        <p:txBody>
          <a:bodyPr/>
          <a:lstStyle/>
          <a:p>
            <a:r>
              <a:rPr lang="en-US"/>
              <a:t>Objectives</a:t>
            </a:r>
            <a:endParaRPr lang="en-US" dirty="0"/>
          </a:p>
        </p:txBody>
      </p:sp>
      <p:sp>
        <p:nvSpPr>
          <p:cNvPr id="4" name="Slide Number Placeholder 3"/>
          <p:cNvSpPr>
            <a:spLocks noGrp="1"/>
          </p:cNvSpPr>
          <p:nvPr>
            <p:ph type="sldNum" sz="quarter" idx="12"/>
          </p:nvPr>
        </p:nvSpPr>
        <p:spPr/>
        <p:txBody>
          <a:bodyPr/>
          <a:lstStyle/>
          <a:p>
            <a:fld id="{99AE015D-4E99-42B8-B1B4-4F7FEE987B9B}" type="slidenum">
              <a:rPr lang="en-US" smtClean="0"/>
              <a:pPr/>
              <a:t>29</a:t>
            </a:fld>
            <a:endParaRPr lang="en-US"/>
          </a:p>
        </p:txBody>
      </p:sp>
    </p:spTree>
    <p:extLst>
      <p:ext uri="{BB962C8B-B14F-4D97-AF65-F5344CB8AC3E}">
        <p14:creationId xmlns:p14="http://schemas.microsoft.com/office/powerpoint/2010/main" val="34131154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A user-friendly mechanism for interacting with an app(GUI).</a:t>
            </a:r>
          </a:p>
          <a:p>
            <a:pPr lvl="1"/>
            <a:r>
              <a:rPr lang="en-US" dirty="0"/>
              <a:t>Graphical: not just text. windows, menus, buttons, etc.</a:t>
            </a:r>
          </a:p>
          <a:p>
            <a:pPr lvl="1"/>
            <a:r>
              <a:rPr lang="en-US" dirty="0"/>
              <a:t>User: a person using the program.</a:t>
            </a:r>
          </a:p>
          <a:p>
            <a:pPr lvl="1"/>
            <a:r>
              <a:rPr lang="en-US" dirty="0"/>
              <a:t>Interface: a way to interact with the program.</a:t>
            </a:r>
          </a:p>
          <a:p>
            <a:r>
              <a:rPr lang="en-US" dirty="0"/>
              <a:t>GUIs are Built from GUI components, controls or widgets.</a:t>
            </a:r>
          </a:p>
          <a:p>
            <a:pPr lvl="1"/>
            <a:r>
              <a:rPr lang="en-US" dirty="0"/>
              <a:t>Objects with which the user interacts via the mouse, the keyboard or another form of input.</a:t>
            </a:r>
          </a:p>
        </p:txBody>
      </p:sp>
      <p:sp>
        <p:nvSpPr>
          <p:cNvPr id="3" name="Title 2"/>
          <p:cNvSpPr>
            <a:spLocks noGrp="1"/>
          </p:cNvSpPr>
          <p:nvPr>
            <p:ph type="ctrTitle"/>
          </p:nvPr>
        </p:nvSpPr>
        <p:spPr/>
        <p:txBody>
          <a:bodyPr/>
          <a:lstStyle/>
          <a:p>
            <a:r>
              <a:rPr lang="en-US" dirty="0"/>
              <a:t>Graphical User Interface (GUI)</a:t>
            </a:r>
          </a:p>
        </p:txBody>
      </p:sp>
      <p:sp>
        <p:nvSpPr>
          <p:cNvPr id="4" name="Slide Number Placeholder 3"/>
          <p:cNvSpPr>
            <a:spLocks noGrp="1"/>
          </p:cNvSpPr>
          <p:nvPr>
            <p:ph type="sldNum" sz="quarter" idx="12"/>
          </p:nvPr>
        </p:nvSpPr>
        <p:spPr/>
        <p:txBody>
          <a:bodyPr/>
          <a:lstStyle/>
          <a:p>
            <a:fld id="{99AE015D-4E99-42B8-B1B4-4F7FEE987B9B}" type="slidenum">
              <a:rPr lang="en-US" smtClean="0"/>
              <a:pPr/>
              <a:t>3</a:t>
            </a:fld>
            <a:endParaRPr lang="en-US"/>
          </a:p>
        </p:txBody>
      </p:sp>
      <p:pic>
        <p:nvPicPr>
          <p:cNvPr id="5" name="Picture 4"/>
          <p:cNvPicPr>
            <a:picLocks noChangeAspect="1"/>
          </p:cNvPicPr>
          <p:nvPr/>
        </p:nvPicPr>
        <p:blipFill>
          <a:blip r:embed="rId3"/>
          <a:stretch>
            <a:fillRect/>
          </a:stretch>
        </p:blipFill>
        <p:spPr>
          <a:xfrm>
            <a:off x="6223342" y="4057384"/>
            <a:ext cx="2342467" cy="2403575"/>
          </a:xfrm>
          <a:prstGeom prst="rect">
            <a:avLst/>
          </a:prstGeom>
        </p:spPr>
      </p:pic>
    </p:spTree>
    <p:extLst>
      <p:ext uri="{BB962C8B-B14F-4D97-AF65-F5344CB8AC3E}">
        <p14:creationId xmlns:p14="http://schemas.microsoft.com/office/powerpoint/2010/main" val="88042599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dirty="0"/>
              <a:t>A programming style that uses an event-and-response approach to programming. </a:t>
            </a:r>
          </a:p>
        </p:txBody>
      </p:sp>
      <p:sp>
        <p:nvSpPr>
          <p:cNvPr id="3" name="Title 2"/>
          <p:cNvSpPr>
            <a:spLocks noGrp="1"/>
          </p:cNvSpPr>
          <p:nvPr>
            <p:ph type="ctrTitle"/>
          </p:nvPr>
        </p:nvSpPr>
        <p:spPr/>
        <p:txBody>
          <a:bodyPr/>
          <a:lstStyle/>
          <a:p>
            <a:r>
              <a:rPr lang="en-US" dirty="0"/>
              <a:t>Procedural vs. Event-Driven Programming</a:t>
            </a:r>
          </a:p>
        </p:txBody>
      </p:sp>
      <p:sp>
        <p:nvSpPr>
          <p:cNvPr id="4" name="Slide Number Placeholder 3"/>
          <p:cNvSpPr>
            <a:spLocks noGrp="1"/>
          </p:cNvSpPr>
          <p:nvPr>
            <p:ph type="sldNum" sz="quarter" idx="12"/>
          </p:nvPr>
        </p:nvSpPr>
        <p:spPr/>
        <p:txBody>
          <a:bodyPr/>
          <a:lstStyle/>
          <a:p>
            <a:fld id="{99AE015D-4E99-42B8-B1B4-4F7FEE987B9B}" type="slidenum">
              <a:rPr lang="en-US" smtClean="0"/>
              <a:pPr/>
              <a:t>30</a:t>
            </a:fld>
            <a:endParaRPr lang="en-US"/>
          </a:p>
        </p:txBody>
      </p:sp>
      <p:graphicFrame>
        <p:nvGraphicFramePr>
          <p:cNvPr id="5" name="Content Placeholder 4"/>
          <p:cNvGraphicFramePr>
            <a:graphicFrameLocks/>
          </p:cNvGraphicFramePr>
          <p:nvPr/>
        </p:nvGraphicFramePr>
        <p:xfrm>
          <a:off x="314469" y="2196157"/>
          <a:ext cx="8515062" cy="2428095"/>
        </p:xfrm>
        <a:graphic>
          <a:graphicData uri="http://schemas.openxmlformats.org/drawingml/2006/table">
            <a:tbl>
              <a:tblPr firstRow="1" bandRow="1">
                <a:tableStyleId>{5940675A-B579-460E-94D1-54222C63F5DA}</a:tableStyleId>
              </a:tblPr>
              <a:tblGrid>
                <a:gridCol w="4388222">
                  <a:extLst>
                    <a:ext uri="{9D8B030D-6E8A-4147-A177-3AD203B41FA5}">
                      <a16:colId xmlns:a16="http://schemas.microsoft.com/office/drawing/2014/main" val="328910773"/>
                    </a:ext>
                  </a:extLst>
                </a:gridCol>
                <a:gridCol w="4126840">
                  <a:extLst>
                    <a:ext uri="{9D8B030D-6E8A-4147-A177-3AD203B41FA5}">
                      <a16:colId xmlns:a16="http://schemas.microsoft.com/office/drawing/2014/main" val="3536171515"/>
                    </a:ext>
                  </a:extLst>
                </a:gridCol>
              </a:tblGrid>
              <a:tr h="507855">
                <a:tc>
                  <a:txBody>
                    <a:bodyPr/>
                    <a:lstStyle/>
                    <a:p>
                      <a:pPr algn="ctr"/>
                      <a:r>
                        <a:rPr lang="en-US" dirty="0">
                          <a:latin typeface="Times New Roman" panose="02020603050405020304" pitchFamily="18" charset="0"/>
                          <a:cs typeface="Times New Roman" panose="02020603050405020304" pitchFamily="18" charset="0"/>
                        </a:rPr>
                        <a:t>Procedural Programming</a:t>
                      </a:r>
                    </a:p>
                  </a:txBody>
                  <a:tcPr anchor="ctr">
                    <a:solidFill>
                      <a:schemeClr val="accent6">
                        <a:lumMod val="20000"/>
                        <a:lumOff val="80000"/>
                      </a:schemeClr>
                    </a:solidFill>
                  </a:tcPr>
                </a:tc>
                <a:tc>
                  <a:txBody>
                    <a:bodyPr/>
                    <a:lstStyle/>
                    <a:p>
                      <a:pPr algn="ctr"/>
                      <a:r>
                        <a:rPr lang="en-US" dirty="0">
                          <a:latin typeface="Times New Roman" panose="02020603050405020304" pitchFamily="18" charset="0"/>
                          <a:cs typeface="Times New Roman" panose="02020603050405020304" pitchFamily="18" charset="0"/>
                        </a:rPr>
                        <a:t>Event-Driven Programming</a:t>
                      </a:r>
                    </a:p>
                  </a:txBody>
                  <a:tcPr anchor="ctr">
                    <a:solidFill>
                      <a:schemeClr val="accent6">
                        <a:lumMod val="20000"/>
                        <a:lumOff val="80000"/>
                      </a:schemeClr>
                    </a:solidFill>
                  </a:tcPr>
                </a:tc>
                <a:extLst>
                  <a:ext uri="{0D108BD9-81ED-4DB2-BD59-A6C34878D82A}">
                    <a16:rowId xmlns:a16="http://schemas.microsoft.com/office/drawing/2014/main" val="3433570651"/>
                  </a:ext>
                </a:extLst>
              </a:tr>
              <a:tr h="370840">
                <a:tc>
                  <a:txBody>
                    <a:bodyPr/>
                    <a:lstStyle/>
                    <a:p>
                      <a:r>
                        <a:rPr lang="en-US" dirty="0">
                          <a:latin typeface="Times New Roman" panose="02020603050405020304" pitchFamily="18" charset="0"/>
                          <a:cs typeface="Times New Roman" panose="02020603050405020304" pitchFamily="18" charset="0"/>
                        </a:rPr>
                        <a:t>List of statements executed in order</a:t>
                      </a:r>
                    </a:p>
                  </a:txBody>
                  <a:tcPr/>
                </a:tc>
                <a:tc>
                  <a:txBody>
                    <a:bodyPr/>
                    <a:lstStyle/>
                    <a:p>
                      <a:r>
                        <a:rPr lang="en-US" dirty="0">
                          <a:latin typeface="Times New Roman" panose="02020603050405020304" pitchFamily="18" charset="0"/>
                          <a:cs typeface="Times New Roman" panose="02020603050405020304" pitchFamily="18" charset="0"/>
                        </a:rPr>
                        <a:t>Objects that can fire events and objects that react to events.</a:t>
                      </a:r>
                    </a:p>
                  </a:txBody>
                  <a:tcPr/>
                </a:tc>
                <a:extLst>
                  <a:ext uri="{0D108BD9-81ED-4DB2-BD59-A6C34878D82A}">
                    <a16:rowId xmlns:a16="http://schemas.microsoft.com/office/drawing/2014/main" val="3510089075"/>
                  </a:ext>
                </a:extLst>
              </a:tr>
              <a:tr h="370840">
                <a:tc>
                  <a:txBody>
                    <a:bodyPr/>
                    <a:lstStyle/>
                    <a:p>
                      <a:r>
                        <a:rPr lang="en-US" dirty="0">
                          <a:latin typeface="Times New Roman" panose="02020603050405020304" pitchFamily="18" charset="0"/>
                          <a:cs typeface="Times New Roman" panose="02020603050405020304" pitchFamily="18" charset="0"/>
                        </a:rPr>
                        <a:t>Next thing to happen is next thing in the list. </a:t>
                      </a:r>
                    </a:p>
                  </a:txBody>
                  <a:tcPr/>
                </a:tc>
                <a:tc>
                  <a:txBody>
                    <a:bodyPr/>
                    <a:lstStyle/>
                    <a:p>
                      <a:r>
                        <a:rPr lang="en-US" dirty="0">
                          <a:latin typeface="Times New Roman" panose="02020603050405020304" pitchFamily="18" charset="0"/>
                          <a:cs typeface="Times New Roman" panose="02020603050405020304" pitchFamily="18" charset="0"/>
                        </a:rPr>
                        <a:t>Next thing to happen depends on next event.</a:t>
                      </a:r>
                    </a:p>
                  </a:txBody>
                  <a:tcPr/>
                </a:tc>
                <a:extLst>
                  <a:ext uri="{0D108BD9-81ED-4DB2-BD59-A6C34878D82A}">
                    <a16:rowId xmlns:a16="http://schemas.microsoft.com/office/drawing/2014/main" val="2192305381"/>
                  </a:ext>
                </a:extLst>
              </a:tr>
              <a:tr h="370840">
                <a:tc>
                  <a:txBody>
                    <a:bodyPr/>
                    <a:lstStyle/>
                    <a:p>
                      <a:r>
                        <a:rPr lang="en-US" dirty="0">
                          <a:latin typeface="Times New Roman" panose="02020603050405020304" pitchFamily="18" charset="0"/>
                          <a:cs typeface="Times New Roman" panose="02020603050405020304" pitchFamily="18" charset="0"/>
                        </a:rPr>
                        <a:t>Program performed by the computer.</a:t>
                      </a:r>
                      <a:r>
                        <a:rPr lang="en-US" baseline="0"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 interaction</a:t>
                      </a:r>
                      <a:r>
                        <a:rPr lang="en-US" baseline="0" dirty="0">
                          <a:latin typeface="Times New Roman" panose="02020603050405020304" pitchFamily="18" charset="0"/>
                          <a:cs typeface="Times New Roman" panose="02020603050405020304" pitchFamily="18" charset="0"/>
                        </a:rPr>
                        <a:t> is minimum)</a:t>
                      </a:r>
                      <a:endParaRPr lang="en-US" dirty="0">
                        <a:latin typeface="Times New Roman" panose="02020603050405020304" pitchFamily="18" charset="0"/>
                        <a:cs typeface="Times New Roman" panose="02020603050405020304" pitchFamily="18" charset="0"/>
                      </a:endParaRPr>
                    </a:p>
                  </a:txBody>
                  <a:tcPr/>
                </a:tc>
                <a:tc>
                  <a:txBody>
                    <a:bodyPr/>
                    <a:lstStyle/>
                    <a:p>
                      <a:r>
                        <a:rPr lang="en-US" dirty="0">
                          <a:latin typeface="Times New Roman" panose="02020603050405020304" pitchFamily="18" charset="0"/>
                          <a:cs typeface="Times New Roman" panose="02020603050405020304" pitchFamily="18" charset="0"/>
                        </a:rPr>
                        <a:t>Program is an interaction between user and computer</a:t>
                      </a:r>
                    </a:p>
                  </a:txBody>
                  <a:tcPr/>
                </a:tc>
                <a:extLst>
                  <a:ext uri="{0D108BD9-81ED-4DB2-BD59-A6C34878D82A}">
                    <a16:rowId xmlns:a16="http://schemas.microsoft.com/office/drawing/2014/main" val="3219821278"/>
                  </a:ext>
                </a:extLst>
              </a:tr>
            </a:tbl>
          </a:graphicData>
        </a:graphic>
      </p:graphicFrame>
    </p:spTree>
    <p:extLst>
      <p:ext uri="{BB962C8B-B14F-4D97-AF65-F5344CB8AC3E}">
        <p14:creationId xmlns:p14="http://schemas.microsoft.com/office/powerpoint/2010/main" val="29391744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Autofit/>
          </a:bodyPr>
          <a:lstStyle/>
          <a:p>
            <a:pPr>
              <a:spcBef>
                <a:spcPts val="1200"/>
              </a:spcBef>
            </a:pPr>
            <a:r>
              <a:rPr lang="en-US" dirty="0"/>
              <a:t>When the user interacts with a control, such as clicking a Button or typing text into a </a:t>
            </a:r>
            <a:r>
              <a:rPr lang="en-US" dirty="0" err="1"/>
              <a:t>TextField</a:t>
            </a:r>
            <a:r>
              <a:rPr lang="en-US" dirty="0">
                <a:solidFill>
                  <a:srgbClr val="FF0000"/>
                </a:solidFill>
              </a:rPr>
              <a:t>, the control generates an event</a:t>
            </a:r>
            <a:r>
              <a:rPr lang="en-US" dirty="0"/>
              <a:t>, a type of signal to the program that something has happened.</a:t>
            </a:r>
          </a:p>
          <a:p>
            <a:pPr>
              <a:spcBef>
                <a:spcPts val="1200"/>
              </a:spcBef>
            </a:pPr>
            <a:r>
              <a:rPr lang="en-US" dirty="0"/>
              <a:t>Programs can respond to these events - event handling- to specify what should happen when each user interaction occurs. </a:t>
            </a:r>
          </a:p>
          <a:p>
            <a:pPr>
              <a:spcBef>
                <a:spcPts val="1200"/>
              </a:spcBef>
            </a:pPr>
            <a:r>
              <a:rPr lang="en-US" dirty="0"/>
              <a:t>An event in JavaFX is an object of the </a:t>
            </a:r>
            <a:r>
              <a:rPr lang="en-US" dirty="0" err="1">
                <a:solidFill>
                  <a:schemeClr val="accent5"/>
                </a:solidFill>
              </a:rPr>
              <a:t>javafx.event.Event</a:t>
            </a:r>
            <a:r>
              <a:rPr lang="en-US" dirty="0"/>
              <a:t> class.</a:t>
            </a:r>
          </a:p>
          <a:p>
            <a:pPr>
              <a:spcBef>
                <a:spcPts val="1200"/>
              </a:spcBef>
            </a:pPr>
            <a:endParaRPr lang="en-US" sz="2000" dirty="0"/>
          </a:p>
          <a:p>
            <a:pPr>
              <a:spcBef>
                <a:spcPts val="1200"/>
              </a:spcBef>
            </a:pPr>
            <a:endParaRPr lang="en-US" sz="2000" dirty="0"/>
          </a:p>
          <a:p>
            <a:pPr>
              <a:spcBef>
                <a:spcPts val="1200"/>
              </a:spcBef>
            </a:pPr>
            <a:endParaRPr lang="en-US" sz="2000" dirty="0"/>
          </a:p>
          <a:p>
            <a:pPr>
              <a:spcBef>
                <a:spcPts val="1200"/>
              </a:spcBef>
            </a:pPr>
            <a:endParaRPr lang="en-US" sz="2000" dirty="0"/>
          </a:p>
          <a:p>
            <a:pPr>
              <a:spcBef>
                <a:spcPts val="1200"/>
              </a:spcBef>
            </a:pPr>
            <a:r>
              <a:rPr lang="en-US" sz="2000" dirty="0"/>
              <a:t>Events examples: </a:t>
            </a:r>
            <a:r>
              <a:rPr lang="en-US" sz="1600" dirty="0"/>
              <a:t>Clicking a mouse,  Dragging the mouse, Pressing a key on the keyboard, Clicking the close-window button on a window</a:t>
            </a:r>
          </a:p>
        </p:txBody>
      </p:sp>
      <p:sp>
        <p:nvSpPr>
          <p:cNvPr id="3" name="Title 2"/>
          <p:cNvSpPr>
            <a:spLocks noGrp="1"/>
          </p:cNvSpPr>
          <p:nvPr>
            <p:ph type="ctrTitle"/>
          </p:nvPr>
        </p:nvSpPr>
        <p:spPr/>
        <p:txBody>
          <a:bodyPr/>
          <a:lstStyle/>
          <a:p>
            <a:r>
              <a:rPr lang="en-US" dirty="0"/>
              <a:t>Event-Driven Programming</a:t>
            </a:r>
          </a:p>
        </p:txBody>
      </p:sp>
      <p:sp>
        <p:nvSpPr>
          <p:cNvPr id="4" name="Slide Number Placeholder 3"/>
          <p:cNvSpPr>
            <a:spLocks noGrp="1"/>
          </p:cNvSpPr>
          <p:nvPr>
            <p:ph type="sldNum" sz="quarter" idx="12"/>
          </p:nvPr>
        </p:nvSpPr>
        <p:spPr/>
        <p:txBody>
          <a:bodyPr/>
          <a:lstStyle/>
          <a:p>
            <a:fld id="{99AE015D-4E99-42B8-B1B4-4F7FEE987B9B}" type="slidenum">
              <a:rPr lang="en-US" smtClean="0"/>
              <a:pPr/>
              <a:t>31</a:t>
            </a:fld>
            <a:endParaRPr lang="en-US"/>
          </a:p>
        </p:txBody>
      </p:sp>
      <p:pic>
        <p:nvPicPr>
          <p:cNvPr id="5"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5658" y="4158850"/>
            <a:ext cx="6554271" cy="13856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spTree>
    <p:extLst>
      <p:ext uri="{BB962C8B-B14F-4D97-AF65-F5344CB8AC3E}">
        <p14:creationId xmlns:p14="http://schemas.microsoft.com/office/powerpoint/2010/main" val="28562774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err="1">
                <a:solidFill>
                  <a:schemeClr val="accent5"/>
                </a:solidFill>
              </a:rPr>
              <a:t>java.util.EventObject</a:t>
            </a:r>
            <a:r>
              <a:rPr lang="en-US" dirty="0"/>
              <a:t> is the root class of the Java event classes.</a:t>
            </a:r>
          </a:p>
          <a:p>
            <a:r>
              <a:rPr lang="en-US" dirty="0" err="1">
                <a:solidFill>
                  <a:schemeClr val="accent5"/>
                </a:solidFill>
              </a:rPr>
              <a:t>javafx.event.Event</a:t>
            </a:r>
            <a:r>
              <a:rPr lang="en-US" dirty="0"/>
              <a:t> is the root class of the JavaFX event classes.</a:t>
            </a:r>
          </a:p>
          <a:p>
            <a:r>
              <a:rPr lang="en-US" dirty="0"/>
              <a:t>The subclasses of </a:t>
            </a:r>
            <a:r>
              <a:rPr lang="en-US" dirty="0" err="1"/>
              <a:t>EventObject</a:t>
            </a:r>
            <a:r>
              <a:rPr lang="en-US" dirty="0"/>
              <a:t> deal with specific types of events, such as </a:t>
            </a:r>
            <a:r>
              <a:rPr lang="en-US" dirty="0">
                <a:solidFill>
                  <a:srgbClr val="FF0000"/>
                </a:solidFill>
              </a:rPr>
              <a:t>action</a:t>
            </a:r>
            <a:r>
              <a:rPr lang="en-US" dirty="0"/>
              <a:t> events, </a:t>
            </a:r>
            <a:r>
              <a:rPr lang="en-US" dirty="0">
                <a:solidFill>
                  <a:srgbClr val="FF0000"/>
                </a:solidFill>
              </a:rPr>
              <a:t>window</a:t>
            </a:r>
            <a:r>
              <a:rPr lang="en-US" dirty="0"/>
              <a:t> events, </a:t>
            </a:r>
            <a:r>
              <a:rPr lang="en-US" dirty="0">
                <a:solidFill>
                  <a:srgbClr val="FF0000"/>
                </a:solidFill>
              </a:rPr>
              <a:t>mouse</a:t>
            </a:r>
            <a:r>
              <a:rPr lang="en-US" dirty="0"/>
              <a:t> events, and </a:t>
            </a:r>
            <a:r>
              <a:rPr lang="en-US" dirty="0">
                <a:solidFill>
                  <a:srgbClr val="FF0000"/>
                </a:solidFill>
              </a:rPr>
              <a:t>key</a:t>
            </a:r>
            <a:r>
              <a:rPr lang="en-US" dirty="0"/>
              <a:t> events. </a:t>
            </a:r>
          </a:p>
        </p:txBody>
      </p:sp>
      <p:sp>
        <p:nvSpPr>
          <p:cNvPr id="3" name="Title 2"/>
          <p:cNvSpPr>
            <a:spLocks noGrp="1"/>
          </p:cNvSpPr>
          <p:nvPr>
            <p:ph type="ctrTitle"/>
          </p:nvPr>
        </p:nvSpPr>
        <p:spPr/>
        <p:txBody>
          <a:bodyPr/>
          <a:lstStyle/>
          <a:p>
            <a:r>
              <a:rPr lang="en-US" dirty="0"/>
              <a:t>Events and Event Sources</a:t>
            </a:r>
          </a:p>
        </p:txBody>
      </p:sp>
      <p:sp>
        <p:nvSpPr>
          <p:cNvPr id="4" name="Slide Number Placeholder 3"/>
          <p:cNvSpPr>
            <a:spLocks noGrp="1"/>
          </p:cNvSpPr>
          <p:nvPr>
            <p:ph type="sldNum" sz="quarter" idx="12"/>
          </p:nvPr>
        </p:nvSpPr>
        <p:spPr/>
        <p:txBody>
          <a:bodyPr/>
          <a:lstStyle/>
          <a:p>
            <a:fld id="{99AE015D-4E99-42B8-B1B4-4F7FEE987B9B}" type="slidenum">
              <a:rPr lang="en-US" smtClean="0"/>
              <a:pPr/>
              <a:t>32</a:t>
            </a:fld>
            <a:endParaRPr lang="en-US"/>
          </a:p>
        </p:txBody>
      </p:sp>
      <p:pic>
        <p:nvPicPr>
          <p:cNvPr id="5"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0843" y="3399725"/>
            <a:ext cx="7968806" cy="2926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spTree>
    <p:extLst>
      <p:ext uri="{BB962C8B-B14F-4D97-AF65-F5344CB8AC3E}">
        <p14:creationId xmlns:p14="http://schemas.microsoft.com/office/powerpoint/2010/main" val="28645721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The subclasses of </a:t>
            </a:r>
            <a:r>
              <a:rPr lang="en-US" dirty="0" err="1"/>
              <a:t>EventObject</a:t>
            </a:r>
            <a:r>
              <a:rPr lang="en-US" dirty="0"/>
              <a:t> deal with special types of events, such as action</a:t>
            </a:r>
            <a:r>
              <a:rPr lang="ar-SA" dirty="0"/>
              <a:t> </a:t>
            </a:r>
            <a:r>
              <a:rPr lang="en-US" dirty="0"/>
              <a:t>events, window events, mouse events, and key events.</a:t>
            </a:r>
          </a:p>
        </p:txBody>
      </p:sp>
      <p:sp>
        <p:nvSpPr>
          <p:cNvPr id="3" name="Title 2"/>
          <p:cNvSpPr>
            <a:spLocks noGrp="1"/>
          </p:cNvSpPr>
          <p:nvPr>
            <p:ph type="ctrTitle"/>
          </p:nvPr>
        </p:nvSpPr>
        <p:spPr/>
        <p:txBody>
          <a:bodyPr/>
          <a:lstStyle/>
          <a:p>
            <a:r>
              <a:rPr lang="en-US" dirty="0"/>
              <a:t>Selected User Events and Handlers</a:t>
            </a:r>
          </a:p>
        </p:txBody>
      </p:sp>
      <p:sp>
        <p:nvSpPr>
          <p:cNvPr id="4" name="Slide Number Placeholder 3"/>
          <p:cNvSpPr>
            <a:spLocks noGrp="1"/>
          </p:cNvSpPr>
          <p:nvPr>
            <p:ph type="sldNum" sz="quarter" idx="12"/>
          </p:nvPr>
        </p:nvSpPr>
        <p:spPr/>
        <p:txBody>
          <a:bodyPr/>
          <a:lstStyle/>
          <a:p>
            <a:fld id="{99AE015D-4E99-42B8-B1B4-4F7FEE987B9B}" type="slidenum">
              <a:rPr lang="en-US" smtClean="0"/>
              <a:pPr/>
              <a:t>33</a:t>
            </a:fld>
            <a:endParaRPr lang="en-US"/>
          </a:p>
        </p:txBody>
      </p:sp>
      <p:pic>
        <p:nvPicPr>
          <p:cNvPr id="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0812" y="2363150"/>
            <a:ext cx="7424943" cy="351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spTree>
    <p:extLst>
      <p:ext uri="{BB962C8B-B14F-4D97-AF65-F5344CB8AC3E}">
        <p14:creationId xmlns:p14="http://schemas.microsoft.com/office/powerpoint/2010/main" val="218181189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a:spcBef>
                <a:spcPts val="600"/>
              </a:spcBef>
            </a:pPr>
            <a:r>
              <a:rPr lang="en-US" dirty="0">
                <a:solidFill>
                  <a:srgbClr val="FF0000"/>
                </a:solidFill>
              </a:rPr>
              <a:t>An event handler </a:t>
            </a:r>
            <a:r>
              <a:rPr lang="en-US" sz="2200" dirty="0"/>
              <a:t>is an object that responds to a user interaction. </a:t>
            </a:r>
          </a:p>
          <a:p>
            <a:pPr>
              <a:spcBef>
                <a:spcPts val="600"/>
              </a:spcBef>
            </a:pPr>
            <a:r>
              <a:rPr lang="en-US" dirty="0"/>
              <a:t>Must be an instance of the </a:t>
            </a:r>
            <a:r>
              <a:rPr lang="en-US" dirty="0" err="1">
                <a:solidFill>
                  <a:schemeClr val="accent5"/>
                </a:solidFill>
              </a:rPr>
              <a:t>EventHandler</a:t>
            </a:r>
            <a:r>
              <a:rPr lang="en-US" dirty="0">
                <a:solidFill>
                  <a:schemeClr val="accent5"/>
                </a:solidFill>
              </a:rPr>
              <a:t>&lt;T extends Event&gt;</a:t>
            </a:r>
            <a:r>
              <a:rPr lang="en-US" dirty="0"/>
              <a:t> interface.</a:t>
            </a:r>
          </a:p>
          <a:p>
            <a:pPr>
              <a:spcBef>
                <a:spcPts val="600"/>
              </a:spcBef>
            </a:pPr>
            <a:r>
              <a:rPr lang="en-US" dirty="0"/>
              <a:t>Must override the</a:t>
            </a:r>
            <a:r>
              <a:rPr lang="en-US" b="0" dirty="0"/>
              <a:t> </a:t>
            </a:r>
            <a:r>
              <a:rPr lang="en-US" dirty="0">
                <a:solidFill>
                  <a:schemeClr val="accent5"/>
                </a:solidFill>
              </a:rPr>
              <a:t>handle(</a:t>
            </a:r>
            <a:r>
              <a:rPr lang="en-US" dirty="0" err="1">
                <a:solidFill>
                  <a:schemeClr val="accent5"/>
                </a:solidFill>
              </a:rPr>
              <a:t>ActionEvent</a:t>
            </a:r>
            <a:r>
              <a:rPr lang="en-US" dirty="0">
                <a:solidFill>
                  <a:schemeClr val="accent5"/>
                </a:solidFill>
              </a:rPr>
              <a:t> e)</a:t>
            </a:r>
            <a:r>
              <a:rPr lang="en-US" dirty="0"/>
              <a:t> method to respond to the event.</a:t>
            </a:r>
          </a:p>
        </p:txBody>
      </p:sp>
      <p:sp>
        <p:nvSpPr>
          <p:cNvPr id="3" name="Title 2"/>
          <p:cNvSpPr>
            <a:spLocks noGrp="1"/>
          </p:cNvSpPr>
          <p:nvPr>
            <p:ph type="ctrTitle"/>
          </p:nvPr>
        </p:nvSpPr>
        <p:spPr/>
        <p:txBody>
          <a:bodyPr/>
          <a:lstStyle/>
          <a:p>
            <a:r>
              <a:rPr lang="en-US" dirty="0"/>
              <a:t>The Event Handler Object</a:t>
            </a:r>
          </a:p>
        </p:txBody>
      </p:sp>
      <p:sp>
        <p:nvSpPr>
          <p:cNvPr id="4" name="Slide Number Placeholder 3"/>
          <p:cNvSpPr>
            <a:spLocks noGrp="1"/>
          </p:cNvSpPr>
          <p:nvPr>
            <p:ph type="sldNum" sz="quarter" idx="12"/>
          </p:nvPr>
        </p:nvSpPr>
        <p:spPr/>
        <p:txBody>
          <a:bodyPr/>
          <a:lstStyle/>
          <a:p>
            <a:fld id="{99AE015D-4E99-42B8-B1B4-4F7FEE987B9B}" type="slidenum">
              <a:rPr lang="en-US" smtClean="0"/>
              <a:pPr/>
              <a:t>34</a:t>
            </a:fld>
            <a:endParaRPr lang="en-US"/>
          </a:p>
        </p:txBody>
      </p:sp>
      <p:grpSp>
        <p:nvGrpSpPr>
          <p:cNvPr id="23" name="Group 22"/>
          <p:cNvGrpSpPr>
            <a:grpSpLocks noChangeAspect="1"/>
          </p:cNvGrpSpPr>
          <p:nvPr/>
        </p:nvGrpSpPr>
        <p:grpSpPr>
          <a:xfrm>
            <a:off x="3142843" y="3405660"/>
            <a:ext cx="5883185" cy="2807883"/>
            <a:chOff x="314469" y="4268631"/>
            <a:chExt cx="4240214" cy="2023739"/>
          </a:xfrm>
        </p:grpSpPr>
        <p:pic>
          <p:nvPicPr>
            <p:cNvPr id="13" name="Picture 12"/>
            <p:cNvPicPr>
              <a:picLocks noChangeAspect="1"/>
            </p:cNvPicPr>
            <p:nvPr/>
          </p:nvPicPr>
          <p:blipFill>
            <a:blip r:embed="rId3"/>
            <a:stretch>
              <a:fillRect/>
            </a:stretch>
          </p:blipFill>
          <p:spPr>
            <a:xfrm>
              <a:off x="314469" y="4268631"/>
              <a:ext cx="4240214" cy="2023739"/>
            </a:xfrm>
            <a:prstGeom prst="rect">
              <a:avLst/>
            </a:prstGeom>
          </p:spPr>
        </p:pic>
        <p:cxnSp>
          <p:nvCxnSpPr>
            <p:cNvPr id="11" name="Straight Connector 10"/>
            <p:cNvCxnSpPr/>
            <p:nvPr/>
          </p:nvCxnSpPr>
          <p:spPr>
            <a:xfrm>
              <a:off x="662940" y="4434787"/>
              <a:ext cx="3604904"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12" name="Straight Connector 11"/>
            <p:cNvCxnSpPr/>
            <p:nvPr/>
          </p:nvCxnSpPr>
          <p:spPr>
            <a:xfrm>
              <a:off x="662940" y="5543497"/>
              <a:ext cx="3604904" cy="0"/>
            </a:xfrm>
            <a:prstGeom prst="line">
              <a:avLst/>
            </a:prstGeom>
          </p:spPr>
          <p:style>
            <a:lnRef idx="3">
              <a:schemeClr val="accent2"/>
            </a:lnRef>
            <a:fillRef idx="0">
              <a:schemeClr val="accent2"/>
            </a:fillRef>
            <a:effectRef idx="2">
              <a:schemeClr val="accent2"/>
            </a:effectRef>
            <a:fontRef idx="minor">
              <a:schemeClr val="tx1"/>
            </a:fontRef>
          </p:style>
        </p:cxnSp>
      </p:grpSp>
      <p:cxnSp>
        <p:nvCxnSpPr>
          <p:cNvPr id="17" name="Curved Connector 16"/>
          <p:cNvCxnSpPr/>
          <p:nvPr/>
        </p:nvCxnSpPr>
        <p:spPr>
          <a:xfrm rot="10800000" flipV="1">
            <a:off x="6178731" y="1972495"/>
            <a:ext cx="2207624" cy="1216400"/>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p:nvPicPr>
        <p:blipFill>
          <a:blip r:embed="rId4"/>
          <a:stretch>
            <a:fillRect/>
          </a:stretch>
        </p:blipFill>
        <p:spPr>
          <a:xfrm>
            <a:off x="300182" y="3867202"/>
            <a:ext cx="2808258" cy="1749827"/>
          </a:xfrm>
          <a:prstGeom prst="rect">
            <a:avLst/>
          </a:prstGeom>
          <a:ln>
            <a:solidFill>
              <a:schemeClr val="accent1"/>
            </a:solidFill>
          </a:ln>
        </p:spPr>
      </p:pic>
    </p:spTree>
    <p:extLst>
      <p:ext uri="{BB962C8B-B14F-4D97-AF65-F5344CB8AC3E}">
        <p14:creationId xmlns:p14="http://schemas.microsoft.com/office/powerpoint/2010/main" val="154115715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a:spcBef>
                <a:spcPts val="600"/>
              </a:spcBef>
            </a:pPr>
            <a:r>
              <a:rPr lang="en-US" dirty="0"/>
              <a:t>Must be registered with the event source object.</a:t>
            </a:r>
          </a:p>
          <a:p>
            <a:pPr lvl="1">
              <a:spcBef>
                <a:spcPts val="0"/>
              </a:spcBef>
            </a:pPr>
            <a:r>
              <a:rPr lang="en-US" dirty="0" err="1"/>
              <a:t>source.</a:t>
            </a:r>
            <a:r>
              <a:rPr lang="en-US" dirty="0" err="1">
                <a:solidFill>
                  <a:srgbClr val="FF0000"/>
                </a:solidFill>
              </a:rPr>
              <a:t>setOnAction</a:t>
            </a:r>
            <a:r>
              <a:rPr lang="en-US" dirty="0"/>
              <a:t>(handler), </a:t>
            </a:r>
            <a:r>
              <a:rPr lang="en-US" dirty="0" err="1">
                <a:solidFill>
                  <a:srgbClr val="FF0000"/>
                </a:solidFill>
              </a:rPr>
              <a:t>setOnMousePressed</a:t>
            </a:r>
            <a:r>
              <a:rPr lang="en-US" dirty="0"/>
              <a:t>(handler), </a:t>
            </a:r>
            <a:r>
              <a:rPr lang="en-US" dirty="0" err="1">
                <a:solidFill>
                  <a:srgbClr val="FF0000"/>
                </a:solidFill>
              </a:rPr>
              <a:t>setOnKeyPressed</a:t>
            </a:r>
            <a:r>
              <a:rPr lang="en-US" dirty="0"/>
              <a:t>(handler)</a:t>
            </a:r>
          </a:p>
          <a:p>
            <a:endParaRPr lang="en-US" dirty="0"/>
          </a:p>
        </p:txBody>
      </p:sp>
      <p:sp>
        <p:nvSpPr>
          <p:cNvPr id="3" name="Title 2"/>
          <p:cNvSpPr>
            <a:spLocks noGrp="1"/>
          </p:cNvSpPr>
          <p:nvPr>
            <p:ph type="ctrTitle"/>
          </p:nvPr>
        </p:nvSpPr>
        <p:spPr/>
        <p:txBody>
          <a:bodyPr/>
          <a:lstStyle/>
          <a:p>
            <a:r>
              <a:rPr lang="en-US" dirty="0"/>
              <a:t>The Event Handler Object</a:t>
            </a:r>
          </a:p>
        </p:txBody>
      </p:sp>
      <p:sp>
        <p:nvSpPr>
          <p:cNvPr id="4" name="Slide Number Placeholder 3"/>
          <p:cNvSpPr>
            <a:spLocks noGrp="1"/>
          </p:cNvSpPr>
          <p:nvPr>
            <p:ph type="sldNum" sz="quarter" idx="12"/>
          </p:nvPr>
        </p:nvSpPr>
        <p:spPr/>
        <p:txBody>
          <a:bodyPr/>
          <a:lstStyle/>
          <a:p>
            <a:fld id="{99AE015D-4E99-42B8-B1B4-4F7FEE987B9B}" type="slidenum">
              <a:rPr lang="en-US" smtClean="0"/>
              <a:pPr/>
              <a:t>35</a:t>
            </a:fld>
            <a:endParaRPr lang="en-US"/>
          </a:p>
        </p:txBody>
      </p:sp>
      <p:grpSp>
        <p:nvGrpSpPr>
          <p:cNvPr id="6" name="Group 5"/>
          <p:cNvGrpSpPr/>
          <p:nvPr/>
        </p:nvGrpSpPr>
        <p:grpSpPr>
          <a:xfrm>
            <a:off x="1397463" y="2390502"/>
            <a:ext cx="6570880" cy="3853544"/>
            <a:chOff x="1279897" y="2011203"/>
            <a:chExt cx="7145646" cy="4298158"/>
          </a:xfrm>
        </p:grpSpPr>
        <p:pic>
          <p:nvPicPr>
            <p:cNvPr id="14" name="Picture 13"/>
            <p:cNvPicPr>
              <a:picLocks noChangeAspect="1"/>
            </p:cNvPicPr>
            <p:nvPr/>
          </p:nvPicPr>
          <p:blipFill>
            <a:blip r:embed="rId3"/>
            <a:stretch>
              <a:fillRect/>
            </a:stretch>
          </p:blipFill>
          <p:spPr>
            <a:xfrm>
              <a:off x="1279897" y="2011203"/>
              <a:ext cx="7145646" cy="4298158"/>
            </a:xfrm>
            <a:prstGeom prst="rect">
              <a:avLst/>
            </a:prstGeom>
          </p:spPr>
        </p:pic>
        <p:sp>
          <p:nvSpPr>
            <p:cNvPr id="8" name="Rectangle 7"/>
            <p:cNvSpPr/>
            <p:nvPr/>
          </p:nvSpPr>
          <p:spPr>
            <a:xfrm>
              <a:off x="2205963" y="4676110"/>
              <a:ext cx="3629266" cy="250651"/>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2190727" y="3869342"/>
              <a:ext cx="3644502" cy="295213"/>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77770465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a:t>Example 1: Without Handler</a:t>
            </a:r>
          </a:p>
        </p:txBody>
      </p:sp>
      <p:sp>
        <p:nvSpPr>
          <p:cNvPr id="4" name="Slide Number Placeholder 3"/>
          <p:cNvSpPr>
            <a:spLocks noGrp="1"/>
          </p:cNvSpPr>
          <p:nvPr>
            <p:ph type="sldNum" sz="quarter" idx="12"/>
          </p:nvPr>
        </p:nvSpPr>
        <p:spPr/>
        <p:txBody>
          <a:bodyPr/>
          <a:lstStyle/>
          <a:p>
            <a:fld id="{99AE015D-4E99-42B8-B1B4-4F7FEE987B9B}" type="slidenum">
              <a:rPr lang="en-US" smtClean="0"/>
              <a:pPr/>
              <a:t>36</a:t>
            </a:fld>
            <a:endParaRPr lang="en-US"/>
          </a:p>
        </p:txBody>
      </p:sp>
      <p:pic>
        <p:nvPicPr>
          <p:cNvPr id="8" name="Picture 7"/>
          <p:cNvPicPr>
            <a:picLocks noChangeAspect="1"/>
          </p:cNvPicPr>
          <p:nvPr/>
        </p:nvPicPr>
        <p:blipFill>
          <a:blip r:embed="rId3"/>
          <a:stretch>
            <a:fillRect/>
          </a:stretch>
        </p:blipFill>
        <p:spPr>
          <a:xfrm>
            <a:off x="314469" y="1012972"/>
            <a:ext cx="5812011" cy="5332191"/>
          </a:xfrm>
          <a:prstGeom prst="rect">
            <a:avLst/>
          </a:prstGeom>
        </p:spPr>
      </p:pic>
      <p:pic>
        <p:nvPicPr>
          <p:cNvPr id="6" name="Picture 5"/>
          <p:cNvPicPr>
            <a:picLocks noChangeAspect="1"/>
          </p:cNvPicPr>
          <p:nvPr/>
        </p:nvPicPr>
        <p:blipFill>
          <a:blip r:embed="rId4"/>
          <a:stretch>
            <a:fillRect/>
          </a:stretch>
        </p:blipFill>
        <p:spPr>
          <a:xfrm>
            <a:off x="6709558" y="922618"/>
            <a:ext cx="2083206" cy="1870774"/>
          </a:xfrm>
          <a:prstGeom prst="rect">
            <a:avLst/>
          </a:prstGeom>
        </p:spPr>
      </p:pic>
      <p:sp>
        <p:nvSpPr>
          <p:cNvPr id="7" name="Rectangle 6"/>
          <p:cNvSpPr/>
          <p:nvPr/>
        </p:nvSpPr>
        <p:spPr>
          <a:xfrm>
            <a:off x="4546461" y="2967815"/>
            <a:ext cx="4385802" cy="1569660"/>
          </a:xfrm>
          <a:prstGeom prst="rect">
            <a:avLst/>
          </a:prstGeom>
        </p:spPr>
        <p:txBody>
          <a:bodyPr wrap="square">
            <a:spAutoFit/>
          </a:bodyPr>
          <a:lstStyle/>
          <a:p>
            <a:r>
              <a:rPr lang="en-US" sz="1600" b="1" dirty="0">
                <a:latin typeface="Times New Roman" panose="02020603050405020304" pitchFamily="18" charset="0"/>
                <a:cs typeface="Times New Roman" panose="02020603050405020304" pitchFamily="18" charset="0"/>
              </a:rPr>
              <a:t>Create the user interface </a:t>
            </a:r>
          </a:p>
          <a:p>
            <a:pPr marL="457200" indent="-457200">
              <a:buFont typeface="+mj-lt"/>
              <a:buAutoNum type="arabicPeriod"/>
            </a:pPr>
            <a:r>
              <a:rPr lang="en-US" sz="1600" dirty="0">
                <a:latin typeface="Times New Roman" panose="02020603050405020304" pitchFamily="18" charset="0"/>
                <a:cs typeface="Times New Roman" panose="02020603050405020304" pitchFamily="18" charset="0"/>
              </a:rPr>
              <a:t>Create nodes and set their properties</a:t>
            </a:r>
          </a:p>
          <a:p>
            <a:pPr marL="457200" indent="-457200">
              <a:buFont typeface="+mj-lt"/>
              <a:buAutoNum type="arabicPeriod"/>
            </a:pPr>
            <a:r>
              <a:rPr lang="en-US" sz="1600" dirty="0">
                <a:latin typeface="Times New Roman" panose="02020603050405020304" pitchFamily="18" charset="0"/>
                <a:cs typeface="Times New Roman" panose="02020603050405020304" pitchFamily="18" charset="0"/>
              </a:rPr>
              <a:t>Create a pane and set its properties</a:t>
            </a:r>
          </a:p>
          <a:p>
            <a:pPr marL="457200" indent="-457200">
              <a:buFont typeface="+mj-lt"/>
              <a:buAutoNum type="arabicPeriod"/>
            </a:pPr>
            <a:r>
              <a:rPr lang="en-US" sz="1600" dirty="0">
                <a:latin typeface="Times New Roman" panose="02020603050405020304" pitchFamily="18" charset="0"/>
                <a:cs typeface="Times New Roman" panose="02020603050405020304" pitchFamily="18" charset="0"/>
              </a:rPr>
              <a:t>Place the node in the pane</a:t>
            </a:r>
          </a:p>
          <a:p>
            <a:pPr marL="457200" indent="-457200">
              <a:buFont typeface="+mj-lt"/>
              <a:buAutoNum type="arabicPeriod"/>
            </a:pPr>
            <a:r>
              <a:rPr lang="en-US" sz="1600" dirty="0">
                <a:latin typeface="Times New Roman" panose="02020603050405020304" pitchFamily="18" charset="0"/>
                <a:cs typeface="Times New Roman" panose="02020603050405020304" pitchFamily="18" charset="0"/>
              </a:rPr>
              <a:t>Create a </a:t>
            </a:r>
            <a:r>
              <a:rPr lang="en-US" sz="1400" dirty="0">
                <a:latin typeface="Times New Roman" panose="02020603050405020304" pitchFamily="18" charset="0"/>
                <a:cs typeface="Times New Roman" panose="02020603050405020304" pitchFamily="18" charset="0"/>
              </a:rPr>
              <a:t>scene</a:t>
            </a:r>
            <a:r>
              <a:rPr lang="en-US" sz="1600" dirty="0">
                <a:latin typeface="Times New Roman" panose="02020603050405020304" pitchFamily="18" charset="0"/>
                <a:cs typeface="Times New Roman" panose="02020603050405020304" pitchFamily="18" charset="0"/>
              </a:rPr>
              <a:t> and place the pane in the scene</a:t>
            </a:r>
          </a:p>
          <a:p>
            <a:pPr marL="457200" indent="-457200">
              <a:buFont typeface="+mj-lt"/>
              <a:buAutoNum type="arabicPeriod"/>
            </a:pPr>
            <a:r>
              <a:rPr lang="en-US" sz="1600" dirty="0">
                <a:latin typeface="Times New Roman" panose="02020603050405020304" pitchFamily="18" charset="0"/>
                <a:cs typeface="Times New Roman" panose="02020603050405020304" pitchFamily="18" charset="0"/>
              </a:rPr>
              <a:t>Set the scene in a stage</a:t>
            </a:r>
          </a:p>
        </p:txBody>
      </p:sp>
      <p:sp>
        <p:nvSpPr>
          <p:cNvPr id="9" name="Rectangle 8"/>
          <p:cNvSpPr/>
          <p:nvPr/>
        </p:nvSpPr>
        <p:spPr>
          <a:xfrm>
            <a:off x="4612603" y="4667839"/>
            <a:ext cx="3570208" cy="1815882"/>
          </a:xfrm>
          <a:prstGeom prst="rect">
            <a:avLst/>
          </a:prstGeom>
        </p:spPr>
        <p:txBody>
          <a:bodyPr wrap="none">
            <a:spAutoFit/>
          </a:bodyPr>
          <a:lstStyle/>
          <a:p>
            <a:r>
              <a:rPr lang="en-US" sz="1600" b="1" dirty="0">
                <a:latin typeface="Times New Roman" panose="02020603050405020304" pitchFamily="18" charset="0"/>
                <a:cs typeface="Times New Roman" panose="02020603050405020304" pitchFamily="18" charset="0"/>
              </a:rPr>
              <a:t>Process the event</a:t>
            </a:r>
          </a:p>
          <a:p>
            <a:endParaRPr lang="en-US" sz="1600" b="1" dirty="0">
              <a:latin typeface="Times New Roman" panose="02020603050405020304" pitchFamily="18" charset="0"/>
              <a:cs typeface="Times New Roman" panose="02020603050405020304" pitchFamily="18" charset="0"/>
            </a:endParaRPr>
          </a:p>
          <a:p>
            <a:r>
              <a:rPr lang="en-US" sz="1600" b="1" dirty="0">
                <a:latin typeface="Times New Roman" panose="02020603050405020304" pitchFamily="18" charset="0"/>
                <a:cs typeface="Times New Roman" panose="02020603050405020304" pitchFamily="18" charset="0"/>
              </a:rPr>
              <a:t>1. </a:t>
            </a:r>
            <a:r>
              <a:rPr lang="en-US" sz="1600" dirty="0">
                <a:latin typeface="Times New Roman" panose="02020603050405020304" pitchFamily="18" charset="0"/>
                <a:cs typeface="Times New Roman" panose="02020603050405020304" pitchFamily="18" charset="0"/>
              </a:rPr>
              <a:t>Create the handler</a:t>
            </a:r>
          </a:p>
          <a:p>
            <a:r>
              <a:rPr lang="en-US" sz="1600" dirty="0">
                <a:latin typeface="Times New Roman" panose="02020603050405020304" pitchFamily="18" charset="0"/>
                <a:cs typeface="Times New Roman" panose="02020603050405020304" pitchFamily="18" charset="0"/>
              </a:rPr>
              <a:t>     </a:t>
            </a:r>
            <a:r>
              <a:rPr lang="en-US" sz="1600" dirty="0">
                <a:solidFill>
                  <a:schemeClr val="accent5"/>
                </a:solidFill>
                <a:latin typeface="Times New Roman" panose="02020603050405020304" pitchFamily="18" charset="0"/>
                <a:cs typeface="Times New Roman" panose="02020603050405020304" pitchFamily="18" charset="0"/>
              </a:rPr>
              <a:t>class</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ButtonHandler</a:t>
            </a:r>
            <a:r>
              <a:rPr lang="en-US" sz="1600" dirty="0">
                <a:latin typeface="Times New Roman" panose="02020603050405020304" pitchFamily="18" charset="0"/>
                <a:cs typeface="Times New Roman" panose="02020603050405020304" pitchFamily="18" charset="0"/>
              </a:rPr>
              <a:t> </a:t>
            </a:r>
            <a:r>
              <a:rPr lang="en-US" sz="1600" dirty="0">
                <a:solidFill>
                  <a:schemeClr val="accent5"/>
                </a:solidFill>
                <a:latin typeface="Times New Roman" panose="02020603050405020304" pitchFamily="18" charset="0"/>
                <a:cs typeface="Times New Roman" panose="02020603050405020304" pitchFamily="18" charset="0"/>
              </a:rPr>
              <a:t>implements</a:t>
            </a:r>
            <a:r>
              <a:rPr lang="en-US" sz="1600" dirty="0">
                <a:latin typeface="Times New Roman" panose="02020603050405020304" pitchFamily="18" charset="0"/>
                <a:cs typeface="Times New Roman" panose="02020603050405020304" pitchFamily="18" charset="0"/>
              </a:rPr>
              <a:t> </a:t>
            </a:r>
          </a:p>
          <a:p>
            <a:r>
              <a:rPr lang="en-US" sz="1600" dirty="0">
                <a:latin typeface="Times New Roman" panose="02020603050405020304" pitchFamily="18" charset="0"/>
                <a:cs typeface="Times New Roman" panose="02020603050405020304" pitchFamily="18" charset="0"/>
              </a:rPr>
              <a:t>		</a:t>
            </a:r>
            <a:r>
              <a:rPr lang="en-US" sz="1600" dirty="0" err="1">
                <a:solidFill>
                  <a:srgbClr val="FF0000"/>
                </a:solidFill>
                <a:latin typeface="Times New Roman" panose="02020603050405020304" pitchFamily="18" charset="0"/>
                <a:cs typeface="Times New Roman" panose="02020603050405020304" pitchFamily="18" charset="0"/>
              </a:rPr>
              <a:t>EventHandler</a:t>
            </a:r>
            <a:r>
              <a:rPr lang="en-US" sz="1600" dirty="0">
                <a:solidFill>
                  <a:srgbClr val="FF0000"/>
                </a:solidFill>
                <a:latin typeface="Times New Roman" panose="02020603050405020304" pitchFamily="18" charset="0"/>
                <a:cs typeface="Times New Roman" panose="02020603050405020304" pitchFamily="18" charset="0"/>
              </a:rPr>
              <a:t>&lt;</a:t>
            </a:r>
            <a:r>
              <a:rPr lang="en-US" sz="1600" dirty="0" err="1">
                <a:solidFill>
                  <a:srgbClr val="FF0000"/>
                </a:solidFill>
                <a:latin typeface="Times New Roman" panose="02020603050405020304" pitchFamily="18" charset="0"/>
                <a:cs typeface="Times New Roman" panose="02020603050405020304" pitchFamily="18" charset="0"/>
              </a:rPr>
              <a:t>ActionEvent</a:t>
            </a:r>
            <a:r>
              <a:rPr lang="en-US" sz="1600" dirty="0">
                <a:solidFill>
                  <a:srgbClr val="FF0000"/>
                </a:solidFill>
                <a:latin typeface="Times New Roman" panose="02020603050405020304" pitchFamily="18" charset="0"/>
                <a:cs typeface="Times New Roman" panose="02020603050405020304" pitchFamily="18" charset="0"/>
              </a:rPr>
              <a:t>&gt;</a:t>
            </a:r>
            <a:r>
              <a:rPr lang="en-US" sz="1600" dirty="0">
                <a:latin typeface="Times New Roman" panose="02020603050405020304" pitchFamily="18" charset="0"/>
                <a:cs typeface="Times New Roman" panose="02020603050405020304" pitchFamily="18" charset="0"/>
              </a:rPr>
              <a:t> </a:t>
            </a:r>
          </a:p>
          <a:p>
            <a:r>
              <a:rPr lang="en-US" sz="1600" dirty="0">
                <a:latin typeface="Times New Roman" panose="02020603050405020304" pitchFamily="18" charset="0"/>
                <a:cs typeface="Times New Roman" panose="02020603050405020304" pitchFamily="18" charset="0"/>
              </a:rPr>
              <a:t>2. Register the handler</a:t>
            </a:r>
          </a:p>
          <a:p>
            <a:r>
              <a:rPr lang="en-US" sz="1600" dirty="0">
                <a:solidFill>
                  <a:schemeClr val="accent5"/>
                </a:solidFill>
                <a:latin typeface="Times New Roman" panose="02020603050405020304" pitchFamily="18" charset="0"/>
                <a:cs typeface="Times New Roman" panose="02020603050405020304" pitchFamily="18" charset="0"/>
              </a:rPr>
              <a:t>            </a:t>
            </a:r>
            <a:r>
              <a:rPr lang="en-US" sz="1600" dirty="0" err="1">
                <a:solidFill>
                  <a:schemeClr val="accent5"/>
                </a:solidFill>
                <a:latin typeface="Times New Roman" panose="02020603050405020304" pitchFamily="18" charset="0"/>
                <a:cs typeface="Times New Roman" panose="02020603050405020304" pitchFamily="18" charset="0"/>
              </a:rPr>
              <a:t>setOnAction</a:t>
            </a:r>
            <a:r>
              <a:rPr lang="en-US" sz="1600" dirty="0">
                <a:solidFill>
                  <a:schemeClr val="accent5"/>
                </a:solidFill>
                <a:latin typeface="Times New Roman" panose="02020603050405020304" pitchFamily="18" charset="0"/>
                <a:cs typeface="Times New Roman" panose="02020603050405020304" pitchFamily="18" charset="0"/>
              </a:rPr>
              <a:t>()</a:t>
            </a:r>
            <a:endParaRPr lang="en-US"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6927481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a:t>Example 2: With Handler</a:t>
            </a:r>
          </a:p>
        </p:txBody>
      </p:sp>
      <p:sp>
        <p:nvSpPr>
          <p:cNvPr id="4" name="Slide Number Placeholder 3"/>
          <p:cNvSpPr>
            <a:spLocks noGrp="1"/>
          </p:cNvSpPr>
          <p:nvPr>
            <p:ph type="sldNum" sz="quarter" idx="12"/>
          </p:nvPr>
        </p:nvSpPr>
        <p:spPr/>
        <p:txBody>
          <a:bodyPr/>
          <a:lstStyle/>
          <a:p>
            <a:fld id="{99AE015D-4E99-42B8-B1B4-4F7FEE987B9B}" type="slidenum">
              <a:rPr lang="en-US" smtClean="0"/>
              <a:pPr/>
              <a:t>37</a:t>
            </a:fld>
            <a:endParaRPr lang="en-US"/>
          </a:p>
        </p:txBody>
      </p:sp>
      <p:pic>
        <p:nvPicPr>
          <p:cNvPr id="5" name="Picture 4"/>
          <p:cNvPicPr>
            <a:picLocks noChangeAspect="1"/>
          </p:cNvPicPr>
          <p:nvPr/>
        </p:nvPicPr>
        <p:blipFill>
          <a:blip r:embed="rId3"/>
          <a:stretch>
            <a:fillRect/>
          </a:stretch>
        </p:blipFill>
        <p:spPr>
          <a:xfrm>
            <a:off x="358815" y="956047"/>
            <a:ext cx="4143676" cy="5408441"/>
          </a:xfrm>
          <a:prstGeom prst="rect">
            <a:avLst/>
          </a:prstGeom>
        </p:spPr>
      </p:pic>
      <p:pic>
        <p:nvPicPr>
          <p:cNvPr id="6" name="Picture 5"/>
          <p:cNvPicPr>
            <a:picLocks noChangeAspect="1"/>
          </p:cNvPicPr>
          <p:nvPr/>
        </p:nvPicPr>
        <p:blipFill>
          <a:blip r:embed="rId4"/>
          <a:stretch>
            <a:fillRect/>
          </a:stretch>
        </p:blipFill>
        <p:spPr>
          <a:xfrm>
            <a:off x="4101804" y="1221129"/>
            <a:ext cx="4827540" cy="2268638"/>
          </a:xfrm>
          <a:prstGeom prst="rect">
            <a:avLst/>
          </a:prstGeom>
        </p:spPr>
      </p:pic>
    </p:spTree>
    <p:extLst>
      <p:ext uri="{BB962C8B-B14F-4D97-AF65-F5344CB8AC3E}">
        <p14:creationId xmlns:p14="http://schemas.microsoft.com/office/powerpoint/2010/main" val="67691453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a:t>Handlers</a:t>
            </a:r>
          </a:p>
        </p:txBody>
      </p:sp>
      <p:sp>
        <p:nvSpPr>
          <p:cNvPr id="4" name="Slide Number Placeholder 3"/>
          <p:cNvSpPr>
            <a:spLocks noGrp="1"/>
          </p:cNvSpPr>
          <p:nvPr>
            <p:ph type="sldNum" sz="quarter" idx="12"/>
          </p:nvPr>
        </p:nvSpPr>
        <p:spPr/>
        <p:txBody>
          <a:bodyPr/>
          <a:lstStyle/>
          <a:p>
            <a:fld id="{99AE015D-4E99-42B8-B1B4-4F7FEE987B9B}" type="slidenum">
              <a:rPr lang="en-US" smtClean="0"/>
              <a:pPr/>
              <a:t>38</a:t>
            </a:fld>
            <a:endParaRPr lang="en-US"/>
          </a:p>
        </p:txBody>
      </p:sp>
      <p:pic>
        <p:nvPicPr>
          <p:cNvPr id="6" name="Picture 5"/>
          <p:cNvPicPr>
            <a:picLocks noChangeAspect="1"/>
          </p:cNvPicPr>
          <p:nvPr/>
        </p:nvPicPr>
        <p:blipFill>
          <a:blip r:embed="rId3"/>
          <a:stretch>
            <a:fillRect/>
          </a:stretch>
        </p:blipFill>
        <p:spPr>
          <a:xfrm>
            <a:off x="2257328" y="4045895"/>
            <a:ext cx="4629343" cy="2175498"/>
          </a:xfrm>
          <a:prstGeom prst="rect">
            <a:avLst/>
          </a:prstGeom>
          <a:ln>
            <a:solidFill>
              <a:schemeClr val="accent1"/>
            </a:solidFill>
          </a:ln>
        </p:spPr>
      </p:pic>
      <p:pic>
        <p:nvPicPr>
          <p:cNvPr id="2" name="Picture 1"/>
          <p:cNvPicPr>
            <a:picLocks noChangeAspect="1"/>
          </p:cNvPicPr>
          <p:nvPr/>
        </p:nvPicPr>
        <p:blipFill>
          <a:blip r:embed="rId4"/>
          <a:stretch>
            <a:fillRect/>
          </a:stretch>
        </p:blipFill>
        <p:spPr>
          <a:xfrm>
            <a:off x="1771740" y="954327"/>
            <a:ext cx="5600519" cy="2925002"/>
          </a:xfrm>
          <a:prstGeom prst="rect">
            <a:avLst/>
          </a:prstGeom>
          <a:ln>
            <a:solidFill>
              <a:schemeClr val="accent1"/>
            </a:solidFill>
          </a:ln>
        </p:spPr>
      </p:pic>
    </p:spTree>
    <p:extLst>
      <p:ext uri="{BB962C8B-B14F-4D97-AF65-F5344CB8AC3E}">
        <p14:creationId xmlns:p14="http://schemas.microsoft.com/office/powerpoint/2010/main" val="187115168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a:t>Example 3: Moving a Circle </a:t>
            </a:r>
          </a:p>
        </p:txBody>
      </p:sp>
      <p:sp>
        <p:nvSpPr>
          <p:cNvPr id="4" name="Slide Number Placeholder 3"/>
          <p:cNvSpPr>
            <a:spLocks noGrp="1"/>
          </p:cNvSpPr>
          <p:nvPr>
            <p:ph type="sldNum" sz="quarter" idx="12"/>
          </p:nvPr>
        </p:nvSpPr>
        <p:spPr/>
        <p:txBody>
          <a:bodyPr/>
          <a:lstStyle/>
          <a:p>
            <a:fld id="{99AE015D-4E99-42B8-B1B4-4F7FEE987B9B}" type="slidenum">
              <a:rPr lang="en-US" smtClean="0"/>
              <a:pPr/>
              <a:t>39</a:t>
            </a:fld>
            <a:endParaRPr lang="en-US"/>
          </a:p>
        </p:txBody>
      </p:sp>
      <p:pic>
        <p:nvPicPr>
          <p:cNvPr id="5" name="Picture 4"/>
          <p:cNvPicPr>
            <a:picLocks noChangeAspect="1"/>
          </p:cNvPicPr>
          <p:nvPr/>
        </p:nvPicPr>
        <p:blipFill>
          <a:blip r:embed="rId3"/>
          <a:stretch>
            <a:fillRect/>
          </a:stretch>
        </p:blipFill>
        <p:spPr>
          <a:xfrm>
            <a:off x="314468" y="916746"/>
            <a:ext cx="3710637" cy="5544214"/>
          </a:xfrm>
          <a:prstGeom prst="rect">
            <a:avLst/>
          </a:prstGeom>
        </p:spPr>
      </p:pic>
      <p:pic>
        <p:nvPicPr>
          <p:cNvPr id="6" name="Picture 5"/>
          <p:cNvPicPr>
            <a:picLocks noChangeAspect="1"/>
          </p:cNvPicPr>
          <p:nvPr/>
        </p:nvPicPr>
        <p:blipFill>
          <a:blip r:embed="rId4"/>
          <a:stretch>
            <a:fillRect/>
          </a:stretch>
        </p:blipFill>
        <p:spPr>
          <a:xfrm>
            <a:off x="3881213" y="2025570"/>
            <a:ext cx="5244346" cy="2569579"/>
          </a:xfrm>
          <a:prstGeom prst="rect">
            <a:avLst/>
          </a:prstGeom>
        </p:spPr>
      </p:pic>
    </p:spTree>
    <p:extLst>
      <p:ext uri="{BB962C8B-B14F-4D97-AF65-F5344CB8AC3E}">
        <p14:creationId xmlns:p14="http://schemas.microsoft.com/office/powerpoint/2010/main" val="12935668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Autofit/>
          </a:bodyPr>
          <a:lstStyle/>
          <a:p>
            <a:pPr>
              <a:spcBef>
                <a:spcPts val="0"/>
              </a:spcBef>
            </a:pPr>
            <a:r>
              <a:rPr lang="en-US" sz="2000" dirty="0">
                <a:solidFill>
                  <a:srgbClr val="FF0000"/>
                </a:solidFill>
              </a:rPr>
              <a:t>Abstract Windows Toolkit (AWT )</a:t>
            </a:r>
          </a:p>
          <a:p>
            <a:pPr lvl="1">
              <a:spcBef>
                <a:spcPts val="0"/>
              </a:spcBef>
            </a:pPr>
            <a:r>
              <a:rPr lang="en-US" sz="2000" dirty="0"/>
              <a:t>Suit for developing simple graphical user interfaces.</a:t>
            </a:r>
          </a:p>
          <a:p>
            <a:pPr lvl="1">
              <a:spcBef>
                <a:spcPts val="0"/>
              </a:spcBef>
            </a:pPr>
            <a:r>
              <a:rPr lang="en-US" sz="2000" dirty="0"/>
              <a:t>Components depend on the target platform.</a:t>
            </a:r>
          </a:p>
          <a:p>
            <a:pPr lvl="1">
              <a:spcBef>
                <a:spcPts val="0"/>
              </a:spcBef>
            </a:pPr>
            <a:r>
              <a:rPr lang="en-US" sz="2000" dirty="0"/>
              <a:t>Prone to platform-specific bugs.</a:t>
            </a:r>
          </a:p>
          <a:p>
            <a:pPr>
              <a:spcBef>
                <a:spcPts val="0"/>
              </a:spcBef>
            </a:pPr>
            <a:r>
              <a:rPr lang="en-US" sz="2000" dirty="0">
                <a:solidFill>
                  <a:srgbClr val="FF0000"/>
                </a:solidFill>
              </a:rPr>
              <a:t>Swing</a:t>
            </a:r>
          </a:p>
          <a:p>
            <a:pPr lvl="1">
              <a:spcBef>
                <a:spcPts val="0"/>
              </a:spcBef>
            </a:pPr>
            <a:r>
              <a:rPr lang="en-US" sz="2000" dirty="0"/>
              <a:t>More robust, versatile, and flexible library.</a:t>
            </a:r>
          </a:p>
          <a:p>
            <a:pPr lvl="1">
              <a:spcBef>
                <a:spcPts val="0"/>
              </a:spcBef>
            </a:pPr>
            <a:r>
              <a:rPr lang="en-US" sz="2000" dirty="0"/>
              <a:t>Components depend less on the target platform.</a:t>
            </a:r>
          </a:p>
          <a:p>
            <a:pPr lvl="1">
              <a:spcBef>
                <a:spcPts val="0"/>
              </a:spcBef>
            </a:pPr>
            <a:r>
              <a:rPr lang="en-US" sz="2000" dirty="0"/>
              <a:t>Use less of the native GUI resources.</a:t>
            </a:r>
          </a:p>
          <a:p>
            <a:pPr>
              <a:spcBef>
                <a:spcPts val="0"/>
              </a:spcBef>
            </a:pPr>
            <a:r>
              <a:rPr lang="en-US" sz="2000" dirty="0">
                <a:solidFill>
                  <a:srgbClr val="FF0000"/>
                </a:solidFill>
              </a:rPr>
              <a:t>JavaFX</a:t>
            </a:r>
          </a:p>
          <a:p>
            <a:pPr lvl="1">
              <a:spcBef>
                <a:spcPts val="0"/>
              </a:spcBef>
            </a:pPr>
            <a:r>
              <a:rPr lang="en-US" sz="2000" dirty="0"/>
              <a:t>Much simpler to learn and use.</a:t>
            </a:r>
          </a:p>
          <a:p>
            <a:pPr lvl="1">
              <a:spcBef>
                <a:spcPts val="0"/>
              </a:spcBef>
            </a:pPr>
            <a:r>
              <a:rPr lang="en-US" sz="2000" dirty="0"/>
              <a:t>Used as a standalone or integrated with many IDEs which produces the same code regardless of the IDE.</a:t>
            </a:r>
          </a:p>
          <a:p>
            <a:pPr lvl="1">
              <a:spcBef>
                <a:spcPts val="0"/>
              </a:spcBef>
            </a:pPr>
            <a:r>
              <a:rPr lang="en-US" sz="2000" dirty="0"/>
              <a:t>Provides a multitouch support for touch-enabled devices.</a:t>
            </a:r>
          </a:p>
          <a:p>
            <a:pPr lvl="1">
              <a:spcBef>
                <a:spcPts val="0"/>
              </a:spcBef>
            </a:pPr>
            <a:r>
              <a:rPr lang="en-US" sz="2000" dirty="0"/>
              <a:t>Has a built-in 2D, 3D, animation support, video and audio playback.</a:t>
            </a:r>
          </a:p>
          <a:p>
            <a:pPr lvl="1">
              <a:spcBef>
                <a:spcPts val="0"/>
              </a:spcBef>
            </a:pPr>
            <a:r>
              <a:rPr lang="en-US" sz="2000" dirty="0"/>
              <a:t>Easy to be customized with CSS.</a:t>
            </a:r>
          </a:p>
          <a:p>
            <a:pPr lvl="1">
              <a:spcBef>
                <a:spcPts val="0"/>
              </a:spcBef>
            </a:pPr>
            <a:r>
              <a:rPr lang="en-US" sz="2000" dirty="0"/>
              <a:t>Better threading support.</a:t>
            </a:r>
          </a:p>
          <a:p>
            <a:pPr lvl="1">
              <a:spcBef>
                <a:spcPts val="0"/>
              </a:spcBef>
            </a:pPr>
            <a:r>
              <a:rPr lang="en-US" sz="2000" dirty="0"/>
              <a:t>Uses the GPU for hardware-accelerated rendering.</a:t>
            </a:r>
          </a:p>
        </p:txBody>
      </p:sp>
      <p:sp>
        <p:nvSpPr>
          <p:cNvPr id="3" name="Title 2"/>
          <p:cNvSpPr>
            <a:spLocks noGrp="1"/>
          </p:cNvSpPr>
          <p:nvPr>
            <p:ph type="ctrTitle"/>
          </p:nvPr>
        </p:nvSpPr>
        <p:spPr/>
        <p:txBody>
          <a:bodyPr/>
          <a:lstStyle/>
          <a:p>
            <a:r>
              <a:rPr lang="en-US" dirty="0"/>
              <a:t>History of GUI in Java</a:t>
            </a:r>
          </a:p>
        </p:txBody>
      </p:sp>
      <p:sp>
        <p:nvSpPr>
          <p:cNvPr id="4" name="Slide Number Placeholder 3"/>
          <p:cNvSpPr>
            <a:spLocks noGrp="1"/>
          </p:cNvSpPr>
          <p:nvPr>
            <p:ph type="sldNum" sz="quarter" idx="12"/>
          </p:nvPr>
        </p:nvSpPr>
        <p:spPr/>
        <p:txBody>
          <a:bodyPr/>
          <a:lstStyle/>
          <a:p>
            <a:fld id="{99AE015D-4E99-42B8-B1B4-4F7FEE987B9B}" type="slidenum">
              <a:rPr lang="en-US" smtClean="0"/>
              <a:pPr/>
              <a:t>4</a:t>
            </a:fld>
            <a:endParaRPr lang="en-US"/>
          </a:p>
        </p:txBody>
      </p:sp>
    </p:spTree>
    <p:extLst>
      <p:ext uri="{BB962C8B-B14F-4D97-AF65-F5344CB8AC3E}">
        <p14:creationId xmlns:p14="http://schemas.microsoft.com/office/powerpoint/2010/main" val="169684877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Analyze the application:</a:t>
            </a:r>
          </a:p>
          <a:p>
            <a:pPr marL="914400" lvl="1" indent="-457200">
              <a:buFont typeface="+mj-lt"/>
              <a:buAutoNum type="arabicPeriod"/>
            </a:pPr>
            <a:r>
              <a:rPr lang="en-US" dirty="0"/>
              <a:t>Create the user interface. </a:t>
            </a:r>
            <a:r>
              <a:rPr lang="en-US" b="1" dirty="0">
                <a:solidFill>
                  <a:srgbClr val="FF0000"/>
                </a:solidFill>
              </a:rPr>
              <a:t>What do we need?</a:t>
            </a:r>
          </a:p>
          <a:p>
            <a:pPr marL="914400" lvl="1" indent="-457200">
              <a:buFont typeface="+mj-lt"/>
              <a:buAutoNum type="arabicPeriod"/>
            </a:pPr>
            <a:r>
              <a:rPr lang="en-US" dirty="0"/>
              <a:t>Process the event</a:t>
            </a:r>
          </a:p>
          <a:p>
            <a:endParaRPr lang="en-US" dirty="0"/>
          </a:p>
        </p:txBody>
      </p:sp>
      <p:sp>
        <p:nvSpPr>
          <p:cNvPr id="3" name="Title 2"/>
          <p:cNvSpPr>
            <a:spLocks noGrp="1"/>
          </p:cNvSpPr>
          <p:nvPr>
            <p:ph type="ctrTitle"/>
          </p:nvPr>
        </p:nvSpPr>
        <p:spPr/>
        <p:txBody>
          <a:bodyPr/>
          <a:lstStyle/>
          <a:p>
            <a:r>
              <a:rPr lang="en-US" dirty="0"/>
              <a:t>Example 4: Display Images</a:t>
            </a:r>
          </a:p>
        </p:txBody>
      </p:sp>
      <p:sp>
        <p:nvSpPr>
          <p:cNvPr id="4" name="Slide Number Placeholder 3"/>
          <p:cNvSpPr>
            <a:spLocks noGrp="1"/>
          </p:cNvSpPr>
          <p:nvPr>
            <p:ph type="sldNum" sz="quarter" idx="12"/>
          </p:nvPr>
        </p:nvSpPr>
        <p:spPr/>
        <p:txBody>
          <a:bodyPr/>
          <a:lstStyle/>
          <a:p>
            <a:fld id="{99AE015D-4E99-42B8-B1B4-4F7FEE987B9B}" type="slidenum">
              <a:rPr lang="en-US" smtClean="0"/>
              <a:pPr/>
              <a:t>40</a:t>
            </a:fld>
            <a:endParaRPr lang="en-US"/>
          </a:p>
        </p:txBody>
      </p:sp>
      <p:pic>
        <p:nvPicPr>
          <p:cNvPr id="5" name="Picture 4"/>
          <p:cNvPicPr>
            <a:picLocks noChangeAspect="1"/>
          </p:cNvPicPr>
          <p:nvPr/>
        </p:nvPicPr>
        <p:blipFill>
          <a:blip r:embed="rId3"/>
          <a:stretch>
            <a:fillRect/>
          </a:stretch>
        </p:blipFill>
        <p:spPr>
          <a:xfrm>
            <a:off x="4169934" y="1979084"/>
            <a:ext cx="4673885" cy="1419828"/>
          </a:xfrm>
          <a:prstGeom prst="rect">
            <a:avLst/>
          </a:prstGeom>
        </p:spPr>
      </p:pic>
      <p:sp>
        <p:nvSpPr>
          <p:cNvPr id="6" name="TextBox 5"/>
          <p:cNvSpPr txBox="1"/>
          <p:nvPr/>
        </p:nvSpPr>
        <p:spPr>
          <a:xfrm>
            <a:off x="459030" y="2630336"/>
            <a:ext cx="3708400" cy="830997"/>
          </a:xfrm>
          <a:prstGeom prst="rect">
            <a:avLst/>
          </a:prstGeom>
          <a:noFill/>
        </p:spPr>
        <p:txBody>
          <a:bodyPr wrap="square" rtlCol="0">
            <a:spAutoFit/>
          </a:bodyPr>
          <a:lstStyle/>
          <a:p>
            <a:pPr marL="457200" indent="-457200">
              <a:buFont typeface="Arial" panose="020B0604020202020204" pitchFamily="34" charset="0"/>
              <a:buChar char="•"/>
            </a:pPr>
            <a:r>
              <a:rPr lang="en-US" sz="2400" b="1" dirty="0">
                <a:latin typeface="Garamond" panose="02020404030301010803" pitchFamily="18" charset="0"/>
              </a:rPr>
              <a:t>How many nodes do we need?</a:t>
            </a:r>
          </a:p>
        </p:txBody>
      </p:sp>
      <p:sp>
        <p:nvSpPr>
          <p:cNvPr id="7" name="TextBox 6"/>
          <p:cNvSpPr txBox="1"/>
          <p:nvPr/>
        </p:nvSpPr>
        <p:spPr>
          <a:xfrm>
            <a:off x="459030" y="3507964"/>
            <a:ext cx="3708400" cy="830997"/>
          </a:xfrm>
          <a:prstGeom prst="rect">
            <a:avLst/>
          </a:prstGeom>
          <a:noFill/>
        </p:spPr>
        <p:txBody>
          <a:bodyPr wrap="square" rtlCol="0">
            <a:spAutoFit/>
          </a:bodyPr>
          <a:lstStyle/>
          <a:p>
            <a:pPr marL="342900" indent="-342900">
              <a:buFont typeface="Arial" panose="020B0604020202020204" pitchFamily="34" charset="0"/>
              <a:buChar char="•"/>
            </a:pPr>
            <a:r>
              <a:rPr lang="en-US" sz="2400" b="1" dirty="0">
                <a:latin typeface="Garamond" panose="02020404030301010803" pitchFamily="18" charset="0"/>
              </a:rPr>
              <a:t>What are their types and properties?</a:t>
            </a:r>
          </a:p>
        </p:txBody>
      </p:sp>
      <p:sp>
        <p:nvSpPr>
          <p:cNvPr id="8" name="TextBox 7"/>
          <p:cNvSpPr txBox="1"/>
          <p:nvPr/>
        </p:nvSpPr>
        <p:spPr>
          <a:xfrm>
            <a:off x="459030" y="4432222"/>
            <a:ext cx="3708400" cy="830997"/>
          </a:xfrm>
          <a:prstGeom prst="rect">
            <a:avLst/>
          </a:prstGeom>
          <a:noFill/>
        </p:spPr>
        <p:txBody>
          <a:bodyPr wrap="square" rtlCol="0">
            <a:spAutoFit/>
          </a:bodyPr>
          <a:lstStyle/>
          <a:p>
            <a:pPr marL="342900" indent="-342900">
              <a:buFont typeface="Arial" panose="020B0604020202020204" pitchFamily="34" charset="0"/>
              <a:buChar char="•"/>
            </a:pPr>
            <a:r>
              <a:rPr lang="en-US" sz="2400" b="1" dirty="0">
                <a:latin typeface="Garamond" panose="02020404030301010803" pitchFamily="18" charset="0"/>
              </a:rPr>
              <a:t>Which pane type do we need to use?</a:t>
            </a:r>
          </a:p>
        </p:txBody>
      </p:sp>
      <p:sp>
        <p:nvSpPr>
          <p:cNvPr id="9" name="TextBox 8"/>
          <p:cNvSpPr txBox="1"/>
          <p:nvPr/>
        </p:nvSpPr>
        <p:spPr>
          <a:xfrm>
            <a:off x="459030" y="5266686"/>
            <a:ext cx="3708400" cy="830997"/>
          </a:xfrm>
          <a:prstGeom prst="rect">
            <a:avLst/>
          </a:prstGeom>
          <a:noFill/>
        </p:spPr>
        <p:txBody>
          <a:bodyPr wrap="square" rtlCol="0">
            <a:spAutoFit/>
          </a:bodyPr>
          <a:lstStyle/>
          <a:p>
            <a:pPr marL="342900" indent="-342900">
              <a:buFont typeface="Arial" panose="020B0604020202020204" pitchFamily="34" charset="0"/>
              <a:buChar char="•"/>
            </a:pPr>
            <a:r>
              <a:rPr lang="en-US" sz="2400" b="1" dirty="0">
                <a:latin typeface="Garamond" panose="02020404030301010803" pitchFamily="18" charset="0"/>
              </a:rPr>
              <a:t>How do we place nodes in the pane?</a:t>
            </a:r>
          </a:p>
        </p:txBody>
      </p:sp>
      <p:sp>
        <p:nvSpPr>
          <p:cNvPr id="10" name="Rectangle 9"/>
          <p:cNvSpPr/>
          <p:nvPr/>
        </p:nvSpPr>
        <p:spPr>
          <a:xfrm>
            <a:off x="4136535" y="3555059"/>
            <a:ext cx="4995402" cy="1754326"/>
          </a:xfrm>
          <a:prstGeom prst="rect">
            <a:avLst/>
          </a:prstGeom>
        </p:spPr>
        <p:txBody>
          <a:bodyPr wrap="square">
            <a:spAutoFit/>
          </a:bodyPr>
          <a:lstStyle/>
          <a:p>
            <a:r>
              <a:rPr lang="en-US" b="1" dirty="0">
                <a:latin typeface="Times New Roman" panose="02020603050405020304" pitchFamily="18" charset="0"/>
                <a:cs typeface="Times New Roman" panose="02020603050405020304" pitchFamily="18" charset="0"/>
              </a:rPr>
              <a:t>Create the user interface </a:t>
            </a:r>
          </a:p>
          <a:p>
            <a:pPr marL="457200" indent="-457200">
              <a:buFont typeface="+mj-lt"/>
              <a:buAutoNum type="arabicPeriod"/>
            </a:pPr>
            <a:r>
              <a:rPr lang="en-US" dirty="0">
                <a:latin typeface="Times New Roman" panose="02020603050405020304" pitchFamily="18" charset="0"/>
                <a:cs typeface="Times New Roman" panose="02020603050405020304" pitchFamily="18" charset="0"/>
              </a:rPr>
              <a:t>Create nodes and set their properties</a:t>
            </a:r>
          </a:p>
          <a:p>
            <a:pPr marL="457200" indent="-457200">
              <a:buFont typeface="+mj-lt"/>
              <a:buAutoNum type="arabicPeriod"/>
            </a:pPr>
            <a:r>
              <a:rPr lang="en-US" dirty="0">
                <a:latin typeface="Times New Roman" panose="02020603050405020304" pitchFamily="18" charset="0"/>
                <a:cs typeface="Times New Roman" panose="02020603050405020304" pitchFamily="18" charset="0"/>
              </a:rPr>
              <a:t>Create a pane and set its properties</a:t>
            </a:r>
          </a:p>
          <a:p>
            <a:pPr marL="457200" indent="-457200">
              <a:buFont typeface="+mj-lt"/>
              <a:buAutoNum type="arabicPeriod"/>
            </a:pPr>
            <a:r>
              <a:rPr lang="en-US" dirty="0">
                <a:latin typeface="Times New Roman" panose="02020603050405020304" pitchFamily="18" charset="0"/>
                <a:cs typeface="Times New Roman" panose="02020603050405020304" pitchFamily="18" charset="0"/>
              </a:rPr>
              <a:t>Place the node in a pane</a:t>
            </a:r>
          </a:p>
          <a:p>
            <a:pPr marL="457200" indent="-457200">
              <a:buFont typeface="+mj-lt"/>
              <a:buAutoNum type="arabicPeriod"/>
            </a:pPr>
            <a:r>
              <a:rPr lang="en-US" dirty="0">
                <a:latin typeface="Times New Roman" panose="02020603050405020304" pitchFamily="18" charset="0"/>
                <a:cs typeface="Times New Roman" panose="02020603050405020304" pitchFamily="18" charset="0"/>
              </a:rPr>
              <a:t>Create a scene and place the pane in the scene</a:t>
            </a:r>
          </a:p>
          <a:p>
            <a:pPr marL="457200" indent="-457200">
              <a:buFont typeface="+mj-lt"/>
              <a:buAutoNum type="arabicPeriod"/>
            </a:pPr>
            <a:r>
              <a:rPr lang="en-US" dirty="0">
                <a:latin typeface="Times New Roman" panose="02020603050405020304" pitchFamily="18" charset="0"/>
                <a:cs typeface="Times New Roman" panose="02020603050405020304" pitchFamily="18" charset="0"/>
              </a:rPr>
              <a:t>set a scene in a stage</a:t>
            </a:r>
          </a:p>
        </p:txBody>
      </p:sp>
    </p:spTree>
    <p:extLst>
      <p:ext uri="{BB962C8B-B14F-4D97-AF65-F5344CB8AC3E}">
        <p14:creationId xmlns:p14="http://schemas.microsoft.com/office/powerpoint/2010/main" val="2074217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57023" y="959693"/>
            <a:ext cx="4962530" cy="5398718"/>
          </a:xfrm>
          <a:prstGeom prst="rect">
            <a:avLst/>
          </a:prstGeom>
        </p:spPr>
      </p:pic>
      <p:sp>
        <p:nvSpPr>
          <p:cNvPr id="3" name="Title 2"/>
          <p:cNvSpPr>
            <a:spLocks noGrp="1"/>
          </p:cNvSpPr>
          <p:nvPr>
            <p:ph type="ctrTitle"/>
          </p:nvPr>
        </p:nvSpPr>
        <p:spPr/>
        <p:txBody>
          <a:bodyPr/>
          <a:lstStyle/>
          <a:p>
            <a:r>
              <a:rPr lang="en-US" dirty="0"/>
              <a:t>Example 4: Display Images</a:t>
            </a:r>
          </a:p>
        </p:txBody>
      </p:sp>
      <p:sp>
        <p:nvSpPr>
          <p:cNvPr id="4" name="Slide Number Placeholder 3"/>
          <p:cNvSpPr>
            <a:spLocks noGrp="1"/>
          </p:cNvSpPr>
          <p:nvPr>
            <p:ph type="sldNum" sz="quarter" idx="12"/>
          </p:nvPr>
        </p:nvSpPr>
        <p:spPr/>
        <p:txBody>
          <a:bodyPr/>
          <a:lstStyle/>
          <a:p>
            <a:fld id="{99AE015D-4E99-42B8-B1B4-4F7FEE987B9B}" type="slidenum">
              <a:rPr lang="en-US" smtClean="0"/>
              <a:pPr/>
              <a:t>41</a:t>
            </a:fld>
            <a:endParaRPr lang="en-US"/>
          </a:p>
        </p:txBody>
      </p:sp>
      <p:sp>
        <p:nvSpPr>
          <p:cNvPr id="8" name="Rectangle 7"/>
          <p:cNvSpPr/>
          <p:nvPr/>
        </p:nvSpPr>
        <p:spPr>
          <a:xfrm>
            <a:off x="4643918" y="959693"/>
            <a:ext cx="4404747" cy="1569660"/>
          </a:xfrm>
          <a:prstGeom prst="rect">
            <a:avLst/>
          </a:prstGeom>
        </p:spPr>
        <p:txBody>
          <a:bodyPr wrap="square">
            <a:spAutoFit/>
          </a:bodyPr>
          <a:lstStyle/>
          <a:p>
            <a:r>
              <a:rPr lang="en-US" sz="1600" b="1" dirty="0">
                <a:latin typeface="Times New Roman" panose="02020603050405020304" pitchFamily="18" charset="0"/>
                <a:cs typeface="Times New Roman" panose="02020603050405020304" pitchFamily="18" charset="0"/>
              </a:rPr>
              <a:t>Create the user interface </a:t>
            </a:r>
          </a:p>
          <a:p>
            <a:pPr marL="457200" indent="-457200">
              <a:buFont typeface="+mj-lt"/>
              <a:buAutoNum type="arabicPeriod"/>
            </a:pPr>
            <a:r>
              <a:rPr lang="en-US" sz="1600" dirty="0">
                <a:latin typeface="Times New Roman" panose="02020603050405020304" pitchFamily="18" charset="0"/>
                <a:cs typeface="Times New Roman" panose="02020603050405020304" pitchFamily="18" charset="0"/>
              </a:rPr>
              <a:t>Create nodes and set their properties</a:t>
            </a:r>
          </a:p>
          <a:p>
            <a:pPr marL="457200" indent="-457200">
              <a:buFont typeface="+mj-lt"/>
              <a:buAutoNum type="arabicPeriod"/>
            </a:pPr>
            <a:r>
              <a:rPr lang="en-US" sz="1600" dirty="0">
                <a:latin typeface="Times New Roman" panose="02020603050405020304" pitchFamily="18" charset="0"/>
                <a:cs typeface="Times New Roman" panose="02020603050405020304" pitchFamily="18" charset="0"/>
              </a:rPr>
              <a:t>Create a pane and set its properties</a:t>
            </a:r>
          </a:p>
          <a:p>
            <a:pPr marL="457200" indent="-457200">
              <a:buFont typeface="+mj-lt"/>
              <a:buAutoNum type="arabicPeriod"/>
            </a:pPr>
            <a:r>
              <a:rPr lang="en-US" sz="1600" dirty="0">
                <a:latin typeface="Times New Roman" panose="02020603050405020304" pitchFamily="18" charset="0"/>
                <a:cs typeface="Times New Roman" panose="02020603050405020304" pitchFamily="18" charset="0"/>
              </a:rPr>
              <a:t>Place the node in a pane</a:t>
            </a:r>
          </a:p>
          <a:p>
            <a:pPr marL="457200" indent="-457200">
              <a:buFont typeface="+mj-lt"/>
              <a:buAutoNum type="arabicPeriod"/>
            </a:pPr>
            <a:r>
              <a:rPr lang="en-US" sz="1600" dirty="0">
                <a:latin typeface="Times New Roman" panose="02020603050405020304" pitchFamily="18" charset="0"/>
                <a:cs typeface="Times New Roman" panose="02020603050405020304" pitchFamily="18" charset="0"/>
              </a:rPr>
              <a:t>Create a scene and place the pane in the scene</a:t>
            </a:r>
          </a:p>
          <a:p>
            <a:pPr marL="457200" indent="-457200">
              <a:buFont typeface="+mj-lt"/>
              <a:buAutoNum type="arabicPeriod"/>
            </a:pPr>
            <a:r>
              <a:rPr lang="en-US" sz="1600" dirty="0">
                <a:latin typeface="Times New Roman" panose="02020603050405020304" pitchFamily="18" charset="0"/>
                <a:cs typeface="Times New Roman" panose="02020603050405020304" pitchFamily="18" charset="0"/>
              </a:rPr>
              <a:t>set a scene in a stage</a:t>
            </a:r>
          </a:p>
        </p:txBody>
      </p:sp>
      <p:sp>
        <p:nvSpPr>
          <p:cNvPr id="10" name="Rectangle 9"/>
          <p:cNvSpPr/>
          <p:nvPr/>
        </p:nvSpPr>
        <p:spPr>
          <a:xfrm>
            <a:off x="4650765" y="2673948"/>
            <a:ext cx="3570208" cy="1569660"/>
          </a:xfrm>
          <a:prstGeom prst="rect">
            <a:avLst/>
          </a:prstGeom>
        </p:spPr>
        <p:txBody>
          <a:bodyPr wrap="none">
            <a:spAutoFit/>
          </a:bodyPr>
          <a:lstStyle/>
          <a:p>
            <a:r>
              <a:rPr lang="en-US" sz="1600" b="1" dirty="0">
                <a:latin typeface="Times New Roman" panose="02020603050405020304" pitchFamily="18" charset="0"/>
                <a:cs typeface="Times New Roman" panose="02020603050405020304" pitchFamily="18" charset="0"/>
              </a:rPr>
              <a:t>Process the event</a:t>
            </a:r>
          </a:p>
          <a:p>
            <a:pPr marL="457200" indent="-457200">
              <a:buFont typeface="+mj-lt"/>
              <a:buAutoNum type="arabicPeriod"/>
            </a:pPr>
            <a:r>
              <a:rPr lang="en-US" sz="1600" dirty="0">
                <a:latin typeface="Times New Roman" panose="02020603050405020304" pitchFamily="18" charset="0"/>
                <a:cs typeface="Times New Roman" panose="02020603050405020304" pitchFamily="18" charset="0"/>
              </a:rPr>
              <a:t>Create the handler</a:t>
            </a:r>
          </a:p>
          <a:p>
            <a:r>
              <a:rPr lang="en-US" sz="1600" dirty="0">
                <a:latin typeface="Times New Roman" panose="02020603050405020304" pitchFamily="18" charset="0"/>
                <a:cs typeface="Times New Roman" panose="02020603050405020304" pitchFamily="18" charset="0"/>
              </a:rPr>
              <a:t>     </a:t>
            </a:r>
            <a:r>
              <a:rPr lang="en-US" sz="1600" dirty="0">
                <a:solidFill>
                  <a:schemeClr val="accent5"/>
                </a:solidFill>
                <a:latin typeface="Times New Roman" panose="02020603050405020304" pitchFamily="18" charset="0"/>
                <a:cs typeface="Times New Roman" panose="02020603050405020304" pitchFamily="18" charset="0"/>
              </a:rPr>
              <a:t>class</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ButtonHandler</a:t>
            </a:r>
            <a:r>
              <a:rPr lang="en-US" sz="1600" dirty="0">
                <a:latin typeface="Times New Roman" panose="02020603050405020304" pitchFamily="18" charset="0"/>
                <a:cs typeface="Times New Roman" panose="02020603050405020304" pitchFamily="18" charset="0"/>
              </a:rPr>
              <a:t> </a:t>
            </a:r>
            <a:r>
              <a:rPr lang="en-US" sz="1600" dirty="0">
                <a:solidFill>
                  <a:schemeClr val="accent5"/>
                </a:solidFill>
                <a:latin typeface="Times New Roman" panose="02020603050405020304" pitchFamily="18" charset="0"/>
                <a:cs typeface="Times New Roman" panose="02020603050405020304" pitchFamily="18" charset="0"/>
              </a:rPr>
              <a:t>implements</a:t>
            </a:r>
            <a:r>
              <a:rPr lang="en-US" sz="1600" dirty="0">
                <a:latin typeface="Times New Roman" panose="02020603050405020304" pitchFamily="18" charset="0"/>
                <a:cs typeface="Times New Roman" panose="02020603050405020304" pitchFamily="18" charset="0"/>
              </a:rPr>
              <a:t> </a:t>
            </a:r>
          </a:p>
          <a:p>
            <a:r>
              <a:rPr lang="en-US" sz="1600" dirty="0">
                <a:latin typeface="Times New Roman" panose="02020603050405020304" pitchFamily="18" charset="0"/>
                <a:cs typeface="Times New Roman" panose="02020603050405020304" pitchFamily="18" charset="0"/>
              </a:rPr>
              <a:t>		</a:t>
            </a:r>
            <a:r>
              <a:rPr lang="en-US" sz="1600" dirty="0" err="1">
                <a:solidFill>
                  <a:srgbClr val="FF0000"/>
                </a:solidFill>
                <a:latin typeface="Times New Roman" panose="02020603050405020304" pitchFamily="18" charset="0"/>
                <a:cs typeface="Times New Roman" panose="02020603050405020304" pitchFamily="18" charset="0"/>
              </a:rPr>
              <a:t>EventHandler</a:t>
            </a:r>
            <a:r>
              <a:rPr lang="en-US" sz="1600" dirty="0">
                <a:solidFill>
                  <a:srgbClr val="FF0000"/>
                </a:solidFill>
                <a:latin typeface="Times New Roman" panose="02020603050405020304" pitchFamily="18" charset="0"/>
                <a:cs typeface="Times New Roman" panose="02020603050405020304" pitchFamily="18" charset="0"/>
              </a:rPr>
              <a:t>&lt;</a:t>
            </a:r>
            <a:r>
              <a:rPr lang="en-US" sz="1600" dirty="0" err="1">
                <a:solidFill>
                  <a:srgbClr val="FF0000"/>
                </a:solidFill>
                <a:latin typeface="Times New Roman" panose="02020603050405020304" pitchFamily="18" charset="0"/>
                <a:cs typeface="Times New Roman" panose="02020603050405020304" pitchFamily="18" charset="0"/>
              </a:rPr>
              <a:t>ActionEvent</a:t>
            </a:r>
            <a:r>
              <a:rPr lang="en-US" sz="1600" dirty="0">
                <a:solidFill>
                  <a:srgbClr val="FF0000"/>
                </a:solidFill>
                <a:latin typeface="Times New Roman" panose="02020603050405020304" pitchFamily="18" charset="0"/>
                <a:cs typeface="Times New Roman" panose="02020603050405020304" pitchFamily="18" charset="0"/>
              </a:rPr>
              <a:t>&gt;</a:t>
            </a:r>
            <a:r>
              <a:rPr lang="en-US" sz="1600" dirty="0">
                <a:latin typeface="Times New Roman" panose="02020603050405020304" pitchFamily="18" charset="0"/>
                <a:cs typeface="Times New Roman" panose="02020603050405020304" pitchFamily="18" charset="0"/>
              </a:rPr>
              <a:t> </a:t>
            </a:r>
          </a:p>
          <a:p>
            <a:pPr marL="457200" indent="-457200">
              <a:buFont typeface="+mj-lt"/>
              <a:buAutoNum type="arabicPeriod"/>
            </a:pPr>
            <a:r>
              <a:rPr lang="en-US" sz="1600" dirty="0">
                <a:latin typeface="Times New Roman" panose="02020603050405020304" pitchFamily="18" charset="0"/>
                <a:cs typeface="Times New Roman" panose="02020603050405020304" pitchFamily="18" charset="0"/>
              </a:rPr>
              <a:t>Register the handler</a:t>
            </a:r>
          </a:p>
          <a:p>
            <a:r>
              <a:rPr lang="en-US" sz="1600" dirty="0">
                <a:solidFill>
                  <a:schemeClr val="accent5"/>
                </a:solidFill>
                <a:latin typeface="Times New Roman" panose="02020603050405020304" pitchFamily="18" charset="0"/>
                <a:cs typeface="Times New Roman" panose="02020603050405020304" pitchFamily="18" charset="0"/>
              </a:rPr>
              <a:t>            </a:t>
            </a:r>
            <a:r>
              <a:rPr lang="en-US" sz="1600" dirty="0" err="1">
                <a:solidFill>
                  <a:schemeClr val="accent5"/>
                </a:solidFill>
                <a:latin typeface="Times New Roman" panose="02020603050405020304" pitchFamily="18" charset="0"/>
                <a:cs typeface="Times New Roman" panose="02020603050405020304" pitchFamily="18" charset="0"/>
              </a:rPr>
              <a:t>setOnAction</a:t>
            </a:r>
            <a:r>
              <a:rPr lang="en-US" sz="1600" dirty="0">
                <a:solidFill>
                  <a:schemeClr val="accent5"/>
                </a:solidFill>
                <a:latin typeface="Times New Roman" panose="02020603050405020304" pitchFamily="18" charset="0"/>
                <a:cs typeface="Times New Roman" panose="02020603050405020304" pitchFamily="18" charset="0"/>
              </a:rPr>
              <a:t>()</a:t>
            </a:r>
            <a:endParaRPr lang="en-US" sz="1600" dirty="0">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rotWithShape="1">
          <a:blip r:embed="rId4"/>
          <a:srcRect b="36338"/>
          <a:stretch/>
        </p:blipFill>
        <p:spPr>
          <a:xfrm>
            <a:off x="4589418" y="4715927"/>
            <a:ext cx="4459224" cy="1690929"/>
          </a:xfrm>
          <a:prstGeom prst="rect">
            <a:avLst/>
          </a:prstGeom>
        </p:spPr>
      </p:pic>
    </p:spTree>
    <p:extLst>
      <p:ext uri="{BB962C8B-B14F-4D97-AF65-F5344CB8AC3E}">
        <p14:creationId xmlns:p14="http://schemas.microsoft.com/office/powerpoint/2010/main" val="294968170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a:t>Handlers Implementation</a:t>
            </a:r>
          </a:p>
        </p:txBody>
      </p:sp>
      <p:sp>
        <p:nvSpPr>
          <p:cNvPr id="4" name="Slide Number Placeholder 3"/>
          <p:cNvSpPr>
            <a:spLocks noGrp="1"/>
          </p:cNvSpPr>
          <p:nvPr>
            <p:ph type="sldNum" sz="quarter" idx="12"/>
          </p:nvPr>
        </p:nvSpPr>
        <p:spPr/>
        <p:txBody>
          <a:bodyPr/>
          <a:lstStyle/>
          <a:p>
            <a:fld id="{99AE015D-4E99-42B8-B1B4-4F7FEE987B9B}" type="slidenum">
              <a:rPr lang="en-US" smtClean="0"/>
              <a:pPr/>
              <a:t>42</a:t>
            </a:fld>
            <a:endParaRPr lang="en-US"/>
          </a:p>
        </p:txBody>
      </p:sp>
      <p:sp>
        <p:nvSpPr>
          <p:cNvPr id="13" name="Rounded Rectangle 12"/>
          <p:cNvSpPr/>
          <p:nvPr/>
        </p:nvSpPr>
        <p:spPr>
          <a:xfrm>
            <a:off x="247894" y="934275"/>
            <a:ext cx="8581637" cy="1978882"/>
          </a:xfrm>
          <a:prstGeom prst="roundRect">
            <a:avLst/>
          </a:prstGeom>
          <a:solidFill>
            <a:schemeClr val="bg1"/>
          </a:solidFill>
          <a:ln>
            <a:solidFill>
              <a:schemeClr val="accent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spcBef>
                <a:spcPts val="600"/>
              </a:spcBef>
              <a:buFont typeface="Arial" panose="020B0604020202020204" pitchFamily="34" charset="0"/>
              <a:buChar char="•"/>
            </a:pPr>
            <a:r>
              <a:rPr lang="en-US" sz="2000" dirty="0">
                <a:solidFill>
                  <a:schemeClr val="tx1"/>
                </a:solidFill>
                <a:latin typeface="Times New Roman" panose="02020603050405020304" pitchFamily="18" charset="0"/>
                <a:cs typeface="Times New Roman" panose="02020603050405020304" pitchFamily="18" charset="0"/>
              </a:rPr>
              <a:t>A class defined within the scope of another class.</a:t>
            </a:r>
          </a:p>
          <a:p>
            <a:pPr marL="285750" indent="-285750">
              <a:spcBef>
                <a:spcPts val="600"/>
              </a:spcBef>
              <a:buFont typeface="Arial" panose="020B0604020202020204" pitchFamily="34" charset="0"/>
              <a:buChar char="•"/>
            </a:pPr>
            <a:r>
              <a:rPr lang="en-US" sz="2000" dirty="0">
                <a:solidFill>
                  <a:schemeClr val="tx1"/>
                </a:solidFill>
                <a:latin typeface="Times New Roman" panose="02020603050405020304" pitchFamily="18" charset="0"/>
                <a:cs typeface="Times New Roman" panose="02020603050405020304" pitchFamily="18" charset="0"/>
              </a:rPr>
              <a:t> Can be defined with public, protected, private and default visibility modifier.</a:t>
            </a:r>
          </a:p>
          <a:p>
            <a:pPr marL="285750" indent="-285750">
              <a:spcBef>
                <a:spcPts val="600"/>
              </a:spcBef>
              <a:buFont typeface="Arial" panose="020B0604020202020204" pitchFamily="34" charset="0"/>
              <a:buChar char="•"/>
            </a:pPr>
            <a:r>
              <a:rPr lang="en-US" sz="2000" dirty="0">
                <a:solidFill>
                  <a:schemeClr val="tx1"/>
                </a:solidFill>
                <a:latin typeface="Times New Roman" panose="02020603050405020304" pitchFamily="18" charset="0"/>
                <a:cs typeface="Times New Roman" panose="02020603050405020304" pitchFamily="18" charset="0"/>
              </a:rPr>
              <a:t>Can access the members of its outer class, even private members, </a:t>
            </a:r>
          </a:p>
          <a:p>
            <a:pPr marL="285750" indent="-285750">
              <a:spcBef>
                <a:spcPts val="600"/>
              </a:spcBef>
              <a:buFont typeface="Arial" panose="020B0604020202020204" pitchFamily="34" charset="0"/>
              <a:buChar char="•"/>
            </a:pPr>
            <a:r>
              <a:rPr lang="en-US" sz="2000" dirty="0">
                <a:solidFill>
                  <a:schemeClr val="tx1"/>
                </a:solidFill>
                <a:latin typeface="Times New Roman" panose="02020603050405020304" pitchFamily="18" charset="0"/>
                <a:cs typeface="Times New Roman" panose="02020603050405020304" pitchFamily="18" charset="0"/>
              </a:rPr>
              <a:t>Can be defined as static.</a:t>
            </a:r>
          </a:p>
          <a:p>
            <a:pPr marL="285750" indent="-285750">
              <a:spcBef>
                <a:spcPts val="600"/>
              </a:spcBef>
              <a:buFont typeface="Arial" panose="020B0604020202020204" pitchFamily="34" charset="0"/>
              <a:buChar char="•"/>
            </a:pPr>
            <a:r>
              <a:rPr lang="en-US" sz="2000" dirty="0">
                <a:solidFill>
                  <a:schemeClr val="tx1"/>
                </a:solidFill>
                <a:latin typeface="Times New Roman" panose="02020603050405020304" pitchFamily="18" charset="0"/>
                <a:cs typeface="Times New Roman" panose="02020603050405020304" pitchFamily="18" charset="0"/>
              </a:rPr>
              <a:t>Compiled into a file named  </a:t>
            </a:r>
            <a:r>
              <a:rPr lang="en-US" sz="2000" dirty="0" err="1">
                <a:solidFill>
                  <a:schemeClr val="tx1"/>
                </a:solidFill>
                <a:latin typeface="Times New Roman" panose="02020603050405020304" pitchFamily="18" charset="0"/>
                <a:cs typeface="Times New Roman" panose="02020603050405020304" pitchFamily="18" charset="0"/>
              </a:rPr>
              <a:t>OuterClass$InnerClass.class</a:t>
            </a:r>
            <a:r>
              <a:rPr lang="en-US" sz="2000" dirty="0">
                <a:solidFill>
                  <a:schemeClr val="tx1"/>
                </a:solidFill>
                <a:latin typeface="Times New Roman" panose="02020603050405020304" pitchFamily="18" charset="0"/>
                <a:cs typeface="Times New Roman" panose="02020603050405020304" pitchFamily="18" charset="0"/>
              </a:rPr>
              <a:t>.</a:t>
            </a:r>
          </a:p>
        </p:txBody>
      </p:sp>
      <p:sp>
        <p:nvSpPr>
          <p:cNvPr id="6" name="Rounded Rectangle 5"/>
          <p:cNvSpPr/>
          <p:nvPr/>
        </p:nvSpPr>
        <p:spPr>
          <a:xfrm>
            <a:off x="5972681" y="983026"/>
            <a:ext cx="2139846" cy="409749"/>
          </a:xfrm>
          <a:prstGeom prst="roundRect">
            <a:avLst/>
          </a:prstGeom>
          <a:solidFill>
            <a:schemeClr val="bg1"/>
          </a:solidFill>
          <a:ln>
            <a:solidFill>
              <a:schemeClr val="accent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lgn="ctr">
              <a:buFont typeface="+mj-lt"/>
              <a:buAutoNum type="arabicPeriod"/>
            </a:pPr>
            <a:r>
              <a:rPr lang="en-US" sz="2000" b="1" dirty="0">
                <a:solidFill>
                  <a:srgbClr val="FF0000"/>
                </a:solidFill>
                <a:latin typeface="Garamond" panose="02020404030301010803" pitchFamily="18" charset="0"/>
              </a:rPr>
              <a:t>Inner Classes</a:t>
            </a:r>
          </a:p>
        </p:txBody>
      </p:sp>
      <p:sp>
        <p:nvSpPr>
          <p:cNvPr id="14" name="Rounded Rectangle 13"/>
          <p:cNvSpPr/>
          <p:nvPr/>
        </p:nvSpPr>
        <p:spPr>
          <a:xfrm>
            <a:off x="247894" y="2961908"/>
            <a:ext cx="8581637" cy="2203965"/>
          </a:xfrm>
          <a:prstGeom prst="roundRect">
            <a:avLst/>
          </a:prstGeom>
          <a:solidFill>
            <a:schemeClr val="bg1"/>
          </a:solidFill>
          <a:ln>
            <a:solidFill>
              <a:schemeClr val="accent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spcBef>
                <a:spcPts val="600"/>
              </a:spcBef>
              <a:buFont typeface="Arial" panose="020B0604020202020204" pitchFamily="34" charset="0"/>
              <a:buChar char="•"/>
            </a:pPr>
            <a:r>
              <a:rPr lang="en-US" sz="2000" dirty="0">
                <a:solidFill>
                  <a:schemeClr val="tx1"/>
                </a:solidFill>
                <a:latin typeface="Times New Roman" panose="02020603050405020304" pitchFamily="18" charset="0"/>
                <a:cs typeface="Times New Roman" panose="02020603050405020304" pitchFamily="18" charset="0"/>
              </a:rPr>
              <a:t>A special kind of inner classes without a name.</a:t>
            </a:r>
          </a:p>
          <a:p>
            <a:pPr marL="285750" indent="-285750">
              <a:spcBef>
                <a:spcPts val="600"/>
              </a:spcBef>
              <a:buFont typeface="Arial" panose="020B0604020202020204" pitchFamily="34" charset="0"/>
              <a:buChar char="•"/>
            </a:pPr>
            <a:r>
              <a:rPr lang="en-US" sz="2000" dirty="0">
                <a:solidFill>
                  <a:schemeClr val="tx1"/>
                </a:solidFill>
                <a:latin typeface="Times New Roman" panose="02020603050405020304" pitchFamily="18" charset="0"/>
                <a:cs typeface="Times New Roman" panose="02020603050405020304" pitchFamily="18" charset="0"/>
              </a:rPr>
              <a:t>We define a class and create an object in one step.</a:t>
            </a:r>
          </a:p>
          <a:p>
            <a:pPr marL="285750" indent="-285750">
              <a:spcBef>
                <a:spcPts val="600"/>
              </a:spcBef>
              <a:buFont typeface="Arial" panose="020B0604020202020204" pitchFamily="34" charset="0"/>
              <a:buChar char="•"/>
            </a:pPr>
            <a:r>
              <a:rPr lang="en-US" sz="2000" dirty="0">
                <a:solidFill>
                  <a:schemeClr val="tx1"/>
                </a:solidFill>
                <a:latin typeface="Times New Roman" panose="02020603050405020304" pitchFamily="18" charset="0"/>
                <a:cs typeface="Times New Roman" panose="02020603050405020304" pitchFamily="18" charset="0"/>
              </a:rPr>
              <a:t>Must implement all the abstract methods in the superclass or in the interface.</a:t>
            </a:r>
          </a:p>
          <a:p>
            <a:pPr marL="285750" indent="-285750">
              <a:spcBef>
                <a:spcPts val="600"/>
              </a:spcBef>
              <a:buFont typeface="Arial" panose="020B0604020202020204" pitchFamily="34" charset="0"/>
              <a:buChar char="•"/>
            </a:pPr>
            <a:r>
              <a:rPr lang="en-US" sz="2000" dirty="0">
                <a:solidFill>
                  <a:schemeClr val="tx1"/>
                </a:solidFill>
                <a:latin typeface="Times New Roman" panose="02020603050405020304" pitchFamily="18" charset="0"/>
                <a:cs typeface="Times New Roman" panose="02020603050405020304" pitchFamily="18" charset="0"/>
              </a:rPr>
              <a:t>Generally, they are used whenever you need to  extend a superclass or implement an interface, but it cannot have an explicit extends or implements clause. </a:t>
            </a:r>
          </a:p>
        </p:txBody>
      </p:sp>
      <p:sp>
        <p:nvSpPr>
          <p:cNvPr id="9" name="Rounded Rectangle 8"/>
          <p:cNvSpPr/>
          <p:nvPr/>
        </p:nvSpPr>
        <p:spPr>
          <a:xfrm>
            <a:off x="5667881" y="3123719"/>
            <a:ext cx="2918462" cy="415896"/>
          </a:xfrm>
          <a:prstGeom prst="roundRect">
            <a:avLst/>
          </a:prstGeom>
          <a:solidFill>
            <a:schemeClr val="bg1"/>
          </a:solidFill>
          <a:ln>
            <a:solidFill>
              <a:schemeClr val="accent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lgn="ctr">
              <a:buFont typeface="+mj-lt"/>
              <a:buAutoNum type="arabicPeriod" startAt="2"/>
            </a:pPr>
            <a:r>
              <a:rPr lang="en-US" sz="1900" b="1" dirty="0">
                <a:solidFill>
                  <a:srgbClr val="FF0000"/>
                </a:solidFill>
                <a:latin typeface="Garamond" panose="02020404030301010803" pitchFamily="18" charset="0"/>
              </a:rPr>
              <a:t>Anonymous Classes</a:t>
            </a:r>
          </a:p>
        </p:txBody>
      </p:sp>
      <p:sp>
        <p:nvSpPr>
          <p:cNvPr id="15" name="Rounded Rectangle 14"/>
          <p:cNvSpPr/>
          <p:nvPr/>
        </p:nvSpPr>
        <p:spPr>
          <a:xfrm>
            <a:off x="247894" y="5229921"/>
            <a:ext cx="8581637" cy="1231038"/>
          </a:xfrm>
          <a:prstGeom prst="roundRect">
            <a:avLst/>
          </a:prstGeom>
          <a:solidFill>
            <a:schemeClr val="bg1"/>
          </a:solidFill>
          <a:ln>
            <a:solidFill>
              <a:schemeClr val="accent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285750" indent="-285750">
              <a:spcBef>
                <a:spcPts val="600"/>
              </a:spcBef>
              <a:buFont typeface="Arial" panose="020B0604020202020204" pitchFamily="34" charset="0"/>
              <a:buChar char="•"/>
            </a:pPr>
            <a:r>
              <a:rPr lang="en-US" sz="2000" dirty="0">
                <a:solidFill>
                  <a:schemeClr val="tx1"/>
                </a:solidFill>
                <a:latin typeface="Times New Roman" panose="02020603050405020304" pitchFamily="18" charset="0"/>
                <a:cs typeface="Times New Roman" panose="02020603050405020304" pitchFamily="18" charset="0"/>
              </a:rPr>
              <a:t>Can be viewed as an anonymous class with a concise syntax.</a:t>
            </a:r>
          </a:p>
        </p:txBody>
      </p:sp>
      <p:sp>
        <p:nvSpPr>
          <p:cNvPr id="11" name="Rounded Rectangle 10"/>
          <p:cNvSpPr/>
          <p:nvPr/>
        </p:nvSpPr>
        <p:spPr>
          <a:xfrm>
            <a:off x="5667881" y="5327577"/>
            <a:ext cx="2918462" cy="457200"/>
          </a:xfrm>
          <a:prstGeom prst="roundRect">
            <a:avLst/>
          </a:prstGeom>
          <a:solidFill>
            <a:schemeClr val="bg1"/>
          </a:solidFill>
          <a:ln>
            <a:solidFill>
              <a:schemeClr val="accent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82880" indent="-457200">
              <a:buFont typeface="+mj-lt"/>
              <a:buAutoNum type="arabicPeriod" startAt="3"/>
            </a:pPr>
            <a:r>
              <a:rPr lang="en-US" sz="1900" b="1" dirty="0">
                <a:solidFill>
                  <a:srgbClr val="FF0000"/>
                </a:solidFill>
                <a:latin typeface="Garamond" panose="02020404030301010803" pitchFamily="18" charset="0"/>
              </a:rPr>
              <a:t>Lambda Expressions</a:t>
            </a:r>
          </a:p>
        </p:txBody>
      </p:sp>
    </p:spTree>
    <p:extLst>
      <p:ext uri="{BB962C8B-B14F-4D97-AF65-F5344CB8AC3E}">
        <p14:creationId xmlns:p14="http://schemas.microsoft.com/office/powerpoint/2010/main" val="146173310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dirty="0"/>
              <a:t>The anonymous class expression consists of the following:</a:t>
            </a:r>
          </a:p>
        </p:txBody>
      </p:sp>
      <p:sp>
        <p:nvSpPr>
          <p:cNvPr id="3" name="Title 2"/>
          <p:cNvSpPr>
            <a:spLocks noGrp="1"/>
          </p:cNvSpPr>
          <p:nvPr>
            <p:ph type="ctrTitle"/>
          </p:nvPr>
        </p:nvSpPr>
        <p:spPr/>
        <p:txBody>
          <a:bodyPr/>
          <a:lstStyle/>
          <a:p>
            <a:r>
              <a:rPr lang="en-US" dirty="0"/>
              <a:t>Anonymous Classes</a:t>
            </a:r>
          </a:p>
        </p:txBody>
      </p:sp>
      <p:sp>
        <p:nvSpPr>
          <p:cNvPr id="4" name="Slide Number Placeholder 3"/>
          <p:cNvSpPr>
            <a:spLocks noGrp="1"/>
          </p:cNvSpPr>
          <p:nvPr>
            <p:ph type="sldNum" sz="quarter" idx="12"/>
          </p:nvPr>
        </p:nvSpPr>
        <p:spPr/>
        <p:txBody>
          <a:bodyPr/>
          <a:lstStyle/>
          <a:p>
            <a:fld id="{99AE015D-4E99-42B8-B1B4-4F7FEE987B9B}" type="slidenum">
              <a:rPr lang="en-US" smtClean="0"/>
              <a:pPr/>
              <a:t>43</a:t>
            </a:fld>
            <a:endParaRPr lang="en-US"/>
          </a:p>
        </p:txBody>
      </p:sp>
      <p:sp>
        <p:nvSpPr>
          <p:cNvPr id="6" name="Text Box 4"/>
          <p:cNvSpPr txBox="1">
            <a:spLocks noChangeArrowheads="1"/>
          </p:cNvSpPr>
          <p:nvPr/>
        </p:nvSpPr>
        <p:spPr bwMode="auto">
          <a:xfrm>
            <a:off x="3907971" y="1616650"/>
            <a:ext cx="4971168" cy="1754326"/>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defRPr sz="2400">
                <a:solidFill>
                  <a:schemeClr val="tx1"/>
                </a:solidFill>
                <a:latin typeface="Times New Roman" panose="02020603050405020304" pitchFamily="18" charset="0"/>
                <a:cs typeface="Arial" panose="020B0604020202020204" pitchFamily="34" charset="0"/>
              </a:defRPr>
            </a:lvl1pPr>
            <a:lvl2pPr marL="742950" indent="-285750">
              <a:defRPr sz="2400">
                <a:solidFill>
                  <a:schemeClr val="tx1"/>
                </a:solidFill>
                <a:latin typeface="Times New Roman" panose="02020603050405020304" pitchFamily="18" charset="0"/>
                <a:cs typeface="Arial" panose="020B0604020202020204" pitchFamily="34" charset="0"/>
              </a:defRPr>
            </a:lvl2pPr>
            <a:lvl3pPr marL="1143000" indent="-228600">
              <a:defRPr sz="2400">
                <a:solidFill>
                  <a:schemeClr val="tx1"/>
                </a:solidFill>
                <a:latin typeface="Times New Roman" panose="02020603050405020304" pitchFamily="18" charset="0"/>
                <a:cs typeface="Arial" panose="020B0604020202020204" pitchFamily="34" charset="0"/>
              </a:defRPr>
            </a:lvl3pPr>
            <a:lvl4pPr marL="1600200" indent="-228600">
              <a:defRPr sz="2400">
                <a:solidFill>
                  <a:schemeClr val="tx1"/>
                </a:solidFill>
                <a:latin typeface="Times New Roman" panose="02020603050405020304" pitchFamily="18" charset="0"/>
                <a:cs typeface="Arial" panose="020B0604020202020204" pitchFamily="34" charset="0"/>
              </a:defRPr>
            </a:lvl4pPr>
            <a:lvl5pPr marL="2057400" indent="-22860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endParaRPr lang="en-US" altLang="en-US" sz="1800" b="1" dirty="0">
              <a:solidFill>
                <a:schemeClr val="accent5"/>
              </a:solidFill>
            </a:endParaRPr>
          </a:p>
          <a:p>
            <a:r>
              <a:rPr lang="en-US" altLang="en-US" sz="1800" b="1" dirty="0">
                <a:solidFill>
                  <a:schemeClr val="accent5"/>
                </a:solidFill>
              </a:rPr>
              <a:t>new</a:t>
            </a:r>
            <a:r>
              <a:rPr lang="en-US" altLang="en-US" sz="1800" dirty="0"/>
              <a:t> </a:t>
            </a:r>
            <a:r>
              <a:rPr lang="en-US" altLang="en-US" sz="1800" dirty="0" err="1"/>
              <a:t>SuperClassName</a:t>
            </a:r>
            <a:r>
              <a:rPr lang="en-US" altLang="en-US" sz="1800" dirty="0"/>
              <a:t>/</a:t>
            </a:r>
            <a:r>
              <a:rPr lang="en-US" altLang="en-US" sz="1800" dirty="0" err="1"/>
              <a:t>InterfaceName</a:t>
            </a:r>
            <a:r>
              <a:rPr lang="en-US" altLang="en-US" sz="1800" dirty="0"/>
              <a:t>() {</a:t>
            </a:r>
          </a:p>
          <a:p>
            <a:r>
              <a:rPr lang="en-US" altLang="en-US" sz="1800" dirty="0"/>
              <a:t>  // Implement or override methods in superclass or interface</a:t>
            </a:r>
          </a:p>
          <a:p>
            <a:r>
              <a:rPr lang="en-US" altLang="en-US" sz="1800" dirty="0"/>
              <a:t>  // Other methods if necessary</a:t>
            </a:r>
          </a:p>
          <a:p>
            <a:r>
              <a:rPr lang="en-US" altLang="en-US" sz="1800" dirty="0"/>
              <a:t>}</a:t>
            </a:r>
          </a:p>
        </p:txBody>
      </p:sp>
      <p:pic>
        <p:nvPicPr>
          <p:cNvPr id="7" name="Picture 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5137" y="3895773"/>
            <a:ext cx="8204002" cy="2565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sp>
        <p:nvSpPr>
          <p:cNvPr id="8" name="Content Placeholder 1"/>
          <p:cNvSpPr txBox="1">
            <a:spLocks/>
          </p:cNvSpPr>
          <p:nvPr/>
        </p:nvSpPr>
        <p:spPr>
          <a:xfrm>
            <a:off x="314469" y="1616650"/>
            <a:ext cx="3473760" cy="2266158"/>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100000"/>
              </a:lnSpc>
              <a:spcBef>
                <a:spcPts val="1200"/>
              </a:spcBef>
              <a:buClr>
                <a:srgbClr val="1A864B"/>
              </a:buClr>
              <a:buFont typeface="Arial" panose="020B0604020202020204" pitchFamily="34" charset="0"/>
              <a:buChar char="•"/>
              <a:defRPr sz="2400" b="1" kern="1200">
                <a:solidFill>
                  <a:schemeClr val="tx1"/>
                </a:solidFill>
                <a:latin typeface="Garamond" panose="02020404030301010803" pitchFamily="18" charset="0"/>
                <a:ea typeface="+mn-ea"/>
                <a:cs typeface="+mn-cs"/>
              </a:defRPr>
            </a:lvl1pPr>
            <a:lvl2pPr marL="685800" indent="-228600" algn="l" defTabSz="914400" rtl="0" eaLnBrk="1" latinLnBrk="0" hangingPunct="1">
              <a:lnSpc>
                <a:spcPct val="100000"/>
              </a:lnSpc>
              <a:spcBef>
                <a:spcPts val="1200"/>
              </a:spcBef>
              <a:buClr>
                <a:srgbClr val="1A864B"/>
              </a:buClr>
              <a:buFont typeface="Arial" panose="020B0604020202020204" pitchFamily="34" charset="0"/>
              <a:buChar char="•"/>
              <a:defRPr sz="2400" b="0" kern="1200">
                <a:solidFill>
                  <a:schemeClr val="tx1"/>
                </a:solidFill>
                <a:latin typeface="Times New Roman" panose="02020603050405020304" pitchFamily="18" charset="0"/>
                <a:ea typeface="+mn-ea"/>
                <a:cs typeface="Times New Roman" panose="02020603050405020304" pitchFamily="18" charset="0"/>
              </a:defRPr>
            </a:lvl2pPr>
            <a:lvl3pPr marL="1143000" indent="-228600" algn="l" defTabSz="914400" rtl="0" eaLnBrk="1" latinLnBrk="0" hangingPunct="1">
              <a:lnSpc>
                <a:spcPct val="100000"/>
              </a:lnSpc>
              <a:spcBef>
                <a:spcPts val="1200"/>
              </a:spcBef>
              <a:buClr>
                <a:srgbClr val="1A864B"/>
              </a:buClr>
              <a:buFont typeface="Arial" panose="020B0604020202020204" pitchFamily="34" charset="0"/>
              <a:buChar char="•"/>
              <a:defRPr sz="2000" b="0" kern="1200">
                <a:solidFill>
                  <a:schemeClr val="tx1"/>
                </a:solidFill>
                <a:latin typeface="Times New Roman" panose="02020603050405020304" pitchFamily="18" charset="0"/>
                <a:ea typeface="+mn-ea"/>
                <a:cs typeface="Times New Roman" panose="02020603050405020304" pitchFamily="18" charset="0"/>
              </a:defRPr>
            </a:lvl3pPr>
            <a:lvl4pPr marL="1600200" indent="-228600" algn="l" defTabSz="914400" rtl="0" eaLnBrk="1" latinLnBrk="0" hangingPunct="1">
              <a:lnSpc>
                <a:spcPct val="100000"/>
              </a:lnSpc>
              <a:spcBef>
                <a:spcPts val="1200"/>
              </a:spcBef>
              <a:buClr>
                <a:srgbClr val="1A864B"/>
              </a:buClr>
              <a:buFont typeface="Arial" panose="020B0604020202020204" pitchFamily="34" charset="0"/>
              <a:buChar char="•"/>
              <a:defRPr sz="1800" b="0" kern="1200">
                <a:solidFill>
                  <a:schemeClr val="tx1"/>
                </a:solidFill>
                <a:latin typeface="Times New Roman" panose="02020603050405020304" pitchFamily="18" charset="0"/>
                <a:ea typeface="+mn-ea"/>
                <a:cs typeface="Times New Roman" panose="02020603050405020304" pitchFamily="18" charset="0"/>
              </a:defRPr>
            </a:lvl4pPr>
            <a:lvl5pPr marL="2057400" indent="-228600" algn="l" defTabSz="914400" rtl="0" eaLnBrk="1" latinLnBrk="0" hangingPunct="1">
              <a:lnSpc>
                <a:spcPct val="100000"/>
              </a:lnSpc>
              <a:spcBef>
                <a:spcPts val="1200"/>
              </a:spcBef>
              <a:buClr>
                <a:srgbClr val="1A864B"/>
              </a:buClr>
              <a:buFont typeface="Arial" panose="020B0604020202020204" pitchFamily="34" charset="0"/>
              <a:buChar char="•"/>
              <a:defRPr sz="1800" b="0" kern="1200">
                <a:solidFill>
                  <a:schemeClr val="tx1"/>
                </a:solidFill>
                <a:latin typeface="Times New Roman" panose="02020603050405020304" pitchFamily="18" charset="0"/>
                <a:ea typeface="+mn-ea"/>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The new operator</a:t>
            </a:r>
          </a:p>
          <a:p>
            <a:r>
              <a:rPr lang="en-US" sz="1800" dirty="0"/>
              <a:t>The name of an interface to implement or a class to extend</a:t>
            </a:r>
          </a:p>
          <a:p>
            <a:r>
              <a:rPr lang="en-US" sz="1800" dirty="0"/>
              <a:t>Parentheses that contain the arguments to a constructor</a:t>
            </a:r>
          </a:p>
          <a:p>
            <a:r>
              <a:rPr lang="en-US" sz="1800" dirty="0"/>
              <a:t>A body, in which method declarations are allowed but statements are not.</a:t>
            </a:r>
          </a:p>
        </p:txBody>
      </p:sp>
    </p:spTree>
    <p:extLst>
      <p:ext uri="{BB962C8B-B14F-4D97-AF65-F5344CB8AC3E}">
        <p14:creationId xmlns:p14="http://schemas.microsoft.com/office/powerpoint/2010/main" val="274523812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a:spcBef>
                <a:spcPts val="600"/>
              </a:spcBef>
            </a:pPr>
            <a:r>
              <a:rPr lang="en-US" sz="2000" dirty="0"/>
              <a:t>A new feature in Java 8. </a:t>
            </a:r>
          </a:p>
          <a:p>
            <a:pPr>
              <a:spcBef>
                <a:spcPts val="600"/>
              </a:spcBef>
            </a:pPr>
            <a:r>
              <a:rPr lang="en-US" sz="2000" dirty="0"/>
              <a:t>Lambda expressions can be viewed as an anonymous method with a concise syntax.</a:t>
            </a:r>
          </a:p>
        </p:txBody>
      </p:sp>
      <p:sp>
        <p:nvSpPr>
          <p:cNvPr id="3" name="Title 2"/>
          <p:cNvSpPr>
            <a:spLocks noGrp="1"/>
          </p:cNvSpPr>
          <p:nvPr>
            <p:ph type="ctrTitle"/>
          </p:nvPr>
        </p:nvSpPr>
        <p:spPr/>
        <p:txBody>
          <a:bodyPr/>
          <a:lstStyle/>
          <a:p>
            <a:r>
              <a:rPr lang="en-US" dirty="0"/>
              <a:t>Lambda Expressions</a:t>
            </a:r>
          </a:p>
        </p:txBody>
      </p:sp>
      <p:sp>
        <p:nvSpPr>
          <p:cNvPr id="4" name="Slide Number Placeholder 3"/>
          <p:cNvSpPr>
            <a:spLocks noGrp="1"/>
          </p:cNvSpPr>
          <p:nvPr>
            <p:ph type="sldNum" sz="quarter" idx="12"/>
          </p:nvPr>
        </p:nvSpPr>
        <p:spPr/>
        <p:txBody>
          <a:bodyPr/>
          <a:lstStyle/>
          <a:p>
            <a:fld id="{99AE015D-4E99-42B8-B1B4-4F7FEE987B9B}" type="slidenum">
              <a:rPr lang="en-US" smtClean="0"/>
              <a:pPr/>
              <a:t>44</a:t>
            </a:fld>
            <a:endParaRPr lang="en-US"/>
          </a:p>
        </p:txBody>
      </p:sp>
      <p:pic>
        <p:nvPicPr>
          <p:cNvPr id="5" name="Picture 4"/>
          <p:cNvPicPr>
            <a:picLocks noChangeAspect="1"/>
          </p:cNvPicPr>
          <p:nvPr/>
        </p:nvPicPr>
        <p:blipFill>
          <a:blip r:embed="rId3"/>
          <a:stretch>
            <a:fillRect/>
          </a:stretch>
        </p:blipFill>
        <p:spPr>
          <a:xfrm>
            <a:off x="1263577" y="2066092"/>
            <a:ext cx="7188682" cy="1961403"/>
          </a:xfrm>
          <a:prstGeom prst="rect">
            <a:avLst/>
          </a:prstGeom>
        </p:spPr>
      </p:pic>
      <p:pic>
        <p:nvPicPr>
          <p:cNvPr id="6" name="Picture 5"/>
          <p:cNvPicPr>
            <a:picLocks noChangeAspect="1"/>
          </p:cNvPicPr>
          <p:nvPr/>
        </p:nvPicPr>
        <p:blipFill>
          <a:blip r:embed="rId4">
            <a:extLst>
              <a:ext uri="{BEBA8EAE-BF5A-486C-A8C5-ECC9F3942E4B}">
                <a14:imgProps xmlns:a14="http://schemas.microsoft.com/office/drawing/2010/main">
                  <a14:imgLayer r:embed="rId5">
                    <a14:imgEffect>
                      <a14:colorTemperature colorTemp="7200"/>
                    </a14:imgEffect>
                  </a14:imgLayer>
                </a14:imgProps>
              </a:ext>
            </a:extLst>
          </a:blip>
          <a:stretch>
            <a:fillRect/>
          </a:stretch>
        </p:blipFill>
        <p:spPr>
          <a:xfrm>
            <a:off x="2397876" y="4098409"/>
            <a:ext cx="4731094" cy="918410"/>
          </a:xfrm>
          <a:prstGeom prst="rect">
            <a:avLst/>
          </a:prstGeom>
        </p:spPr>
      </p:pic>
      <p:sp>
        <p:nvSpPr>
          <p:cNvPr id="7" name="Rectangle 6"/>
          <p:cNvSpPr/>
          <p:nvPr/>
        </p:nvSpPr>
        <p:spPr>
          <a:xfrm>
            <a:off x="845033" y="4133752"/>
            <a:ext cx="837089" cy="369332"/>
          </a:xfrm>
          <a:prstGeom prst="rect">
            <a:avLst/>
          </a:prstGeom>
        </p:spPr>
        <p:txBody>
          <a:bodyPr wrap="none">
            <a:spAutoFit/>
          </a:bodyPr>
          <a:lstStyle/>
          <a:p>
            <a:r>
              <a:rPr lang="en-US" b="1" dirty="0">
                <a:solidFill>
                  <a:srgbClr val="FF0000"/>
                </a:solidFill>
                <a:latin typeface="Garamond" panose="02020404030301010803" pitchFamily="18" charset="0"/>
              </a:rPr>
              <a:t>Syntax</a:t>
            </a:r>
          </a:p>
        </p:txBody>
      </p:sp>
      <p:pic>
        <p:nvPicPr>
          <p:cNvPr id="8" name="Picture 7"/>
          <p:cNvPicPr>
            <a:picLocks noChangeAspect="1"/>
          </p:cNvPicPr>
          <p:nvPr/>
        </p:nvPicPr>
        <p:blipFill>
          <a:blip r:embed="rId6"/>
          <a:stretch>
            <a:fillRect/>
          </a:stretch>
        </p:blipFill>
        <p:spPr>
          <a:xfrm>
            <a:off x="2397876" y="5158646"/>
            <a:ext cx="5023613" cy="1280529"/>
          </a:xfrm>
          <a:prstGeom prst="rect">
            <a:avLst/>
          </a:prstGeom>
        </p:spPr>
      </p:pic>
    </p:spTree>
    <p:extLst>
      <p:ext uri="{BB962C8B-B14F-4D97-AF65-F5344CB8AC3E}">
        <p14:creationId xmlns:p14="http://schemas.microsoft.com/office/powerpoint/2010/main" val="377655771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3"/>
          <a:stretch>
            <a:fillRect/>
          </a:stretch>
        </p:blipFill>
        <p:spPr>
          <a:xfrm>
            <a:off x="108986" y="923547"/>
            <a:ext cx="4463014" cy="4122089"/>
          </a:xfrm>
          <a:prstGeom prst="rect">
            <a:avLst/>
          </a:prstGeom>
        </p:spPr>
      </p:pic>
      <p:pic>
        <p:nvPicPr>
          <p:cNvPr id="14" name="Picture 13"/>
          <p:cNvPicPr>
            <a:picLocks noChangeAspect="1"/>
          </p:cNvPicPr>
          <p:nvPr/>
        </p:nvPicPr>
        <p:blipFill>
          <a:blip r:embed="rId4"/>
          <a:stretch>
            <a:fillRect/>
          </a:stretch>
        </p:blipFill>
        <p:spPr>
          <a:xfrm>
            <a:off x="4207320" y="1063449"/>
            <a:ext cx="4856227" cy="3447844"/>
          </a:xfrm>
          <a:prstGeom prst="rect">
            <a:avLst/>
          </a:prstGeom>
        </p:spPr>
      </p:pic>
      <p:sp>
        <p:nvSpPr>
          <p:cNvPr id="3" name="Title 2"/>
          <p:cNvSpPr>
            <a:spLocks noGrp="1"/>
          </p:cNvSpPr>
          <p:nvPr>
            <p:ph type="ctrTitle"/>
          </p:nvPr>
        </p:nvSpPr>
        <p:spPr/>
        <p:txBody>
          <a:bodyPr/>
          <a:lstStyle/>
          <a:p>
            <a:r>
              <a:rPr lang="en-US" dirty="0"/>
              <a:t>Handlers Example</a:t>
            </a:r>
          </a:p>
        </p:txBody>
      </p:sp>
      <p:sp>
        <p:nvSpPr>
          <p:cNvPr id="4" name="Slide Number Placeholder 3"/>
          <p:cNvSpPr>
            <a:spLocks noGrp="1"/>
          </p:cNvSpPr>
          <p:nvPr>
            <p:ph type="sldNum" sz="quarter" idx="12"/>
          </p:nvPr>
        </p:nvSpPr>
        <p:spPr/>
        <p:txBody>
          <a:bodyPr/>
          <a:lstStyle/>
          <a:p>
            <a:fld id="{99AE015D-4E99-42B8-B1B4-4F7FEE987B9B}" type="slidenum">
              <a:rPr lang="en-US" smtClean="0"/>
              <a:pPr/>
              <a:t>45</a:t>
            </a:fld>
            <a:endParaRPr lang="en-US"/>
          </a:p>
        </p:txBody>
      </p:sp>
      <p:sp>
        <p:nvSpPr>
          <p:cNvPr id="11" name="Rectangle 10"/>
          <p:cNvSpPr/>
          <p:nvPr/>
        </p:nvSpPr>
        <p:spPr>
          <a:xfrm>
            <a:off x="612420" y="5316286"/>
            <a:ext cx="3257815" cy="923330"/>
          </a:xfrm>
          <a:prstGeom prst="rect">
            <a:avLst/>
          </a:prstGeom>
        </p:spPr>
        <p:txBody>
          <a:bodyPr wrap="none">
            <a:spAutoFit/>
          </a:bodyPr>
          <a:lstStyle/>
          <a:p>
            <a:pPr marL="342900" indent="-342900">
              <a:buFont typeface="+mj-lt"/>
              <a:buAutoNum type="arabicPeriod"/>
            </a:pPr>
            <a:r>
              <a:rPr lang="en-US" dirty="0">
                <a:solidFill>
                  <a:srgbClr val="C00000"/>
                </a:solidFill>
                <a:latin typeface="Times New Roman" panose="02020603050405020304" pitchFamily="18" charset="0"/>
                <a:cs typeface="Times New Roman" panose="02020603050405020304" pitchFamily="18" charset="0"/>
              </a:rPr>
              <a:t>Using lambda expression</a:t>
            </a:r>
          </a:p>
          <a:p>
            <a:pPr marL="342900" indent="-342900">
              <a:buFont typeface="+mj-lt"/>
              <a:buAutoNum type="arabicPeriod"/>
            </a:pPr>
            <a:r>
              <a:rPr lang="en-US" dirty="0">
                <a:solidFill>
                  <a:srgbClr val="C00000"/>
                </a:solidFill>
                <a:latin typeface="Times New Roman" panose="02020603050405020304" pitchFamily="18" charset="0"/>
                <a:cs typeface="Times New Roman" panose="02020603050405020304" pitchFamily="18" charset="0"/>
              </a:rPr>
              <a:t>Using Inner class</a:t>
            </a:r>
          </a:p>
          <a:p>
            <a:pPr marL="342900" indent="-342900">
              <a:buFont typeface="+mj-lt"/>
              <a:buAutoNum type="arabicPeriod"/>
            </a:pPr>
            <a:r>
              <a:rPr lang="en-US" dirty="0">
                <a:solidFill>
                  <a:srgbClr val="C00000"/>
                </a:solidFill>
                <a:latin typeface="Times New Roman" panose="02020603050405020304" pitchFamily="18" charset="0"/>
                <a:cs typeface="Times New Roman" panose="02020603050405020304" pitchFamily="18" charset="0"/>
              </a:rPr>
              <a:t>Using anonymous inner-class</a:t>
            </a:r>
          </a:p>
        </p:txBody>
      </p:sp>
      <p:sp>
        <p:nvSpPr>
          <p:cNvPr id="7" name="TextBox 6"/>
          <p:cNvSpPr txBox="1"/>
          <p:nvPr/>
        </p:nvSpPr>
        <p:spPr>
          <a:xfrm>
            <a:off x="8673002" y="923547"/>
            <a:ext cx="301686" cy="369332"/>
          </a:xfrm>
          <a:prstGeom prst="rect">
            <a:avLst/>
          </a:prstGeom>
          <a:noFill/>
        </p:spPr>
        <p:txBody>
          <a:bodyPr wrap="none" rtlCol="0">
            <a:spAutoFit/>
          </a:bodyPr>
          <a:lstStyle/>
          <a:p>
            <a:r>
              <a:rPr lang="en-US" dirty="0">
                <a:solidFill>
                  <a:srgbClr val="C00000"/>
                </a:solidFill>
                <a:latin typeface="Times New Roman" panose="02020603050405020304" pitchFamily="18" charset="0"/>
                <a:cs typeface="Times New Roman" panose="02020603050405020304" pitchFamily="18" charset="0"/>
              </a:rPr>
              <a:t>1</a:t>
            </a:r>
          </a:p>
        </p:txBody>
      </p:sp>
      <p:sp>
        <p:nvSpPr>
          <p:cNvPr id="8" name="TextBox 7"/>
          <p:cNvSpPr txBox="1"/>
          <p:nvPr/>
        </p:nvSpPr>
        <p:spPr>
          <a:xfrm>
            <a:off x="8670334" y="2369906"/>
            <a:ext cx="301686" cy="369332"/>
          </a:xfrm>
          <a:prstGeom prst="rect">
            <a:avLst/>
          </a:prstGeom>
          <a:noFill/>
        </p:spPr>
        <p:txBody>
          <a:bodyPr wrap="none" rtlCol="0">
            <a:spAutoFit/>
          </a:bodyPr>
          <a:lstStyle/>
          <a:p>
            <a:r>
              <a:rPr lang="en-US" dirty="0">
                <a:solidFill>
                  <a:srgbClr val="C00000"/>
                </a:solidFill>
                <a:latin typeface="Times New Roman" panose="02020603050405020304" pitchFamily="18" charset="0"/>
                <a:cs typeface="Times New Roman" panose="02020603050405020304" pitchFamily="18" charset="0"/>
              </a:rPr>
              <a:t>2</a:t>
            </a:r>
          </a:p>
        </p:txBody>
      </p:sp>
      <p:sp>
        <p:nvSpPr>
          <p:cNvPr id="9" name="TextBox 8"/>
          <p:cNvSpPr txBox="1"/>
          <p:nvPr/>
        </p:nvSpPr>
        <p:spPr>
          <a:xfrm>
            <a:off x="8679553" y="2909072"/>
            <a:ext cx="301686" cy="369332"/>
          </a:xfrm>
          <a:prstGeom prst="rect">
            <a:avLst/>
          </a:prstGeom>
          <a:noFill/>
        </p:spPr>
        <p:txBody>
          <a:bodyPr wrap="none" rtlCol="0">
            <a:spAutoFit/>
          </a:bodyPr>
          <a:lstStyle/>
          <a:p>
            <a:r>
              <a:rPr lang="en-US" dirty="0">
                <a:solidFill>
                  <a:srgbClr val="C00000"/>
                </a:solidFill>
                <a:latin typeface="Times New Roman" panose="02020603050405020304" pitchFamily="18" charset="0"/>
                <a:cs typeface="Times New Roman" panose="02020603050405020304" pitchFamily="18" charset="0"/>
              </a:rPr>
              <a:t>3</a:t>
            </a:r>
          </a:p>
        </p:txBody>
      </p:sp>
      <p:pic>
        <p:nvPicPr>
          <p:cNvPr id="15" name="Picture 14"/>
          <p:cNvPicPr>
            <a:picLocks noChangeAspect="1"/>
          </p:cNvPicPr>
          <p:nvPr/>
        </p:nvPicPr>
        <p:blipFill>
          <a:blip r:embed="rId5"/>
          <a:stretch>
            <a:fillRect/>
          </a:stretch>
        </p:blipFill>
        <p:spPr>
          <a:xfrm>
            <a:off x="4207320" y="5044974"/>
            <a:ext cx="4721080" cy="889479"/>
          </a:xfrm>
          <a:prstGeom prst="rect">
            <a:avLst/>
          </a:prstGeom>
        </p:spPr>
      </p:pic>
      <p:sp>
        <p:nvSpPr>
          <p:cNvPr id="16" name="Rounded Rectangle 15"/>
          <p:cNvSpPr/>
          <p:nvPr/>
        </p:nvSpPr>
        <p:spPr>
          <a:xfrm>
            <a:off x="4760049" y="923547"/>
            <a:ext cx="4303498" cy="1446359"/>
          </a:xfrm>
          <a:prstGeom prst="round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2400" b="1" dirty="0">
              <a:solidFill>
                <a:srgbClr val="FF0000"/>
              </a:solidFill>
              <a:latin typeface="Garamond" panose="02020404030301010803" pitchFamily="18" charset="0"/>
            </a:endParaRPr>
          </a:p>
        </p:txBody>
      </p:sp>
      <p:sp>
        <p:nvSpPr>
          <p:cNvPr id="17" name="Rounded Rectangle 16"/>
          <p:cNvSpPr/>
          <p:nvPr/>
        </p:nvSpPr>
        <p:spPr>
          <a:xfrm>
            <a:off x="4760049" y="2409359"/>
            <a:ext cx="4303498" cy="328070"/>
          </a:xfrm>
          <a:prstGeom prst="round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2400" b="1" dirty="0">
              <a:solidFill>
                <a:srgbClr val="FF0000"/>
              </a:solidFill>
              <a:latin typeface="Garamond" panose="02020404030301010803" pitchFamily="18" charset="0"/>
            </a:endParaRPr>
          </a:p>
        </p:txBody>
      </p:sp>
      <p:sp>
        <p:nvSpPr>
          <p:cNvPr id="18" name="Rounded Rectangle 17"/>
          <p:cNvSpPr/>
          <p:nvPr/>
        </p:nvSpPr>
        <p:spPr>
          <a:xfrm>
            <a:off x="4760049" y="2769301"/>
            <a:ext cx="4303498" cy="1550272"/>
          </a:xfrm>
          <a:prstGeom prst="round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2400" b="1" dirty="0">
              <a:solidFill>
                <a:srgbClr val="FF0000"/>
              </a:solidFill>
              <a:latin typeface="Garamond" panose="02020404030301010803" pitchFamily="18" charset="0"/>
            </a:endParaRPr>
          </a:p>
        </p:txBody>
      </p:sp>
    </p:spTree>
    <p:extLst>
      <p:ext uri="{BB962C8B-B14F-4D97-AF65-F5344CB8AC3E}">
        <p14:creationId xmlns:p14="http://schemas.microsoft.com/office/powerpoint/2010/main" val="42666744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Analyze the application:</a:t>
            </a:r>
          </a:p>
          <a:p>
            <a:pPr marL="914400" lvl="1" indent="-457200">
              <a:buFont typeface="+mj-lt"/>
              <a:buAutoNum type="arabicPeriod"/>
            </a:pPr>
            <a:r>
              <a:rPr lang="en-US" dirty="0"/>
              <a:t>Create the user interface. </a:t>
            </a:r>
            <a:endParaRPr lang="en-US" b="1" dirty="0">
              <a:solidFill>
                <a:srgbClr val="FF0000"/>
              </a:solidFill>
            </a:endParaRPr>
          </a:p>
          <a:p>
            <a:pPr marL="914400" lvl="1" indent="-457200">
              <a:buFont typeface="+mj-lt"/>
              <a:buAutoNum type="arabicPeriod"/>
            </a:pPr>
            <a:r>
              <a:rPr lang="en-US" dirty="0"/>
              <a:t>Process the event</a:t>
            </a:r>
          </a:p>
        </p:txBody>
      </p:sp>
      <p:sp>
        <p:nvSpPr>
          <p:cNvPr id="3" name="Title 2"/>
          <p:cNvSpPr>
            <a:spLocks noGrp="1"/>
          </p:cNvSpPr>
          <p:nvPr>
            <p:ph type="ctrTitle"/>
          </p:nvPr>
        </p:nvSpPr>
        <p:spPr/>
        <p:txBody>
          <a:bodyPr/>
          <a:lstStyle/>
          <a:p>
            <a:r>
              <a:rPr lang="en-US" dirty="0"/>
              <a:t>Case Study: Loan Calculator</a:t>
            </a:r>
          </a:p>
        </p:txBody>
      </p:sp>
      <p:sp>
        <p:nvSpPr>
          <p:cNvPr id="4" name="Slide Number Placeholder 3"/>
          <p:cNvSpPr>
            <a:spLocks noGrp="1"/>
          </p:cNvSpPr>
          <p:nvPr>
            <p:ph type="sldNum" sz="quarter" idx="12"/>
          </p:nvPr>
        </p:nvSpPr>
        <p:spPr/>
        <p:txBody>
          <a:bodyPr/>
          <a:lstStyle/>
          <a:p>
            <a:fld id="{99AE015D-4E99-42B8-B1B4-4F7FEE987B9B}" type="slidenum">
              <a:rPr lang="en-US" smtClean="0"/>
              <a:pPr/>
              <a:t>46</a:t>
            </a:fld>
            <a:endParaRPr lang="en-US"/>
          </a:p>
        </p:txBody>
      </p:sp>
      <p:pic>
        <p:nvPicPr>
          <p:cNvPr id="6" name="Picture 5"/>
          <p:cNvPicPr>
            <a:picLocks noChangeAspect="1"/>
          </p:cNvPicPr>
          <p:nvPr/>
        </p:nvPicPr>
        <p:blipFill>
          <a:blip r:embed="rId3"/>
          <a:stretch>
            <a:fillRect/>
          </a:stretch>
        </p:blipFill>
        <p:spPr>
          <a:xfrm>
            <a:off x="4703617" y="3174914"/>
            <a:ext cx="4389134" cy="3088381"/>
          </a:xfrm>
          <a:prstGeom prst="rect">
            <a:avLst/>
          </a:prstGeom>
        </p:spPr>
      </p:pic>
      <p:sp>
        <p:nvSpPr>
          <p:cNvPr id="11" name="Content Placeholder 1"/>
          <p:cNvSpPr txBox="1">
            <a:spLocks/>
          </p:cNvSpPr>
          <p:nvPr/>
        </p:nvSpPr>
        <p:spPr>
          <a:xfrm>
            <a:off x="4572000" y="1027872"/>
            <a:ext cx="4365171" cy="2147042"/>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100000"/>
              </a:lnSpc>
              <a:spcBef>
                <a:spcPts val="1200"/>
              </a:spcBef>
              <a:buClr>
                <a:srgbClr val="1A864B"/>
              </a:buClr>
              <a:buFont typeface="Arial" panose="020B0604020202020204" pitchFamily="34" charset="0"/>
              <a:buChar char="•"/>
              <a:defRPr sz="2400" b="1" kern="1200">
                <a:solidFill>
                  <a:schemeClr val="tx1"/>
                </a:solidFill>
                <a:latin typeface="Garamond" panose="02020404030301010803" pitchFamily="18" charset="0"/>
                <a:ea typeface="+mn-ea"/>
                <a:cs typeface="+mn-cs"/>
              </a:defRPr>
            </a:lvl1pPr>
            <a:lvl2pPr marL="685800" indent="-228600" algn="l" defTabSz="914400" rtl="0" eaLnBrk="1" latinLnBrk="0" hangingPunct="1">
              <a:lnSpc>
                <a:spcPct val="100000"/>
              </a:lnSpc>
              <a:spcBef>
                <a:spcPts val="1200"/>
              </a:spcBef>
              <a:buClr>
                <a:srgbClr val="1A864B"/>
              </a:buClr>
              <a:buFont typeface="Arial" panose="020B0604020202020204" pitchFamily="34" charset="0"/>
              <a:buChar char="•"/>
              <a:defRPr sz="2400" b="0" kern="1200">
                <a:solidFill>
                  <a:schemeClr val="tx1"/>
                </a:solidFill>
                <a:latin typeface="Times New Roman" panose="02020603050405020304" pitchFamily="18" charset="0"/>
                <a:ea typeface="+mn-ea"/>
                <a:cs typeface="Times New Roman" panose="02020603050405020304" pitchFamily="18" charset="0"/>
              </a:defRPr>
            </a:lvl2pPr>
            <a:lvl3pPr marL="1143000" indent="-228600" algn="l" defTabSz="914400" rtl="0" eaLnBrk="1" latinLnBrk="0" hangingPunct="1">
              <a:lnSpc>
                <a:spcPct val="100000"/>
              </a:lnSpc>
              <a:spcBef>
                <a:spcPts val="1200"/>
              </a:spcBef>
              <a:buClr>
                <a:srgbClr val="1A864B"/>
              </a:buClr>
              <a:buFont typeface="Arial" panose="020B0604020202020204" pitchFamily="34" charset="0"/>
              <a:buChar char="•"/>
              <a:defRPr sz="2000" b="0" kern="1200">
                <a:solidFill>
                  <a:schemeClr val="tx1"/>
                </a:solidFill>
                <a:latin typeface="Times New Roman" panose="02020603050405020304" pitchFamily="18" charset="0"/>
                <a:ea typeface="+mn-ea"/>
                <a:cs typeface="Times New Roman" panose="02020603050405020304" pitchFamily="18" charset="0"/>
              </a:defRPr>
            </a:lvl3pPr>
            <a:lvl4pPr marL="1600200" indent="-228600" algn="l" defTabSz="914400" rtl="0" eaLnBrk="1" latinLnBrk="0" hangingPunct="1">
              <a:lnSpc>
                <a:spcPct val="100000"/>
              </a:lnSpc>
              <a:spcBef>
                <a:spcPts val="1200"/>
              </a:spcBef>
              <a:buClr>
                <a:srgbClr val="1A864B"/>
              </a:buClr>
              <a:buFont typeface="Arial" panose="020B0604020202020204" pitchFamily="34" charset="0"/>
              <a:buChar char="•"/>
              <a:defRPr sz="1800" b="0" kern="1200">
                <a:solidFill>
                  <a:schemeClr val="tx1"/>
                </a:solidFill>
                <a:latin typeface="Times New Roman" panose="02020603050405020304" pitchFamily="18" charset="0"/>
                <a:ea typeface="+mn-ea"/>
                <a:cs typeface="Times New Roman" panose="02020603050405020304" pitchFamily="18" charset="0"/>
              </a:defRPr>
            </a:lvl4pPr>
            <a:lvl5pPr marL="2057400" indent="-228600" algn="l" defTabSz="914400" rtl="0" eaLnBrk="1" latinLnBrk="0" hangingPunct="1">
              <a:lnSpc>
                <a:spcPct val="100000"/>
              </a:lnSpc>
              <a:spcBef>
                <a:spcPts val="1200"/>
              </a:spcBef>
              <a:buClr>
                <a:srgbClr val="1A864B"/>
              </a:buClr>
              <a:buFont typeface="Arial" panose="020B0604020202020204" pitchFamily="34" charset="0"/>
              <a:buChar char="•"/>
              <a:defRPr sz="1800" b="0" kern="1200">
                <a:solidFill>
                  <a:schemeClr val="tx1"/>
                </a:solidFill>
                <a:latin typeface="Times New Roman" panose="02020603050405020304" pitchFamily="18" charset="0"/>
                <a:ea typeface="+mn-ea"/>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mj-lt"/>
              <a:buAutoNum type="arabicPeriod"/>
            </a:pPr>
            <a:r>
              <a:rPr lang="en-US" dirty="0"/>
              <a:t>Create nodes and set their properties</a:t>
            </a:r>
          </a:p>
          <a:p>
            <a:pPr marL="457200" indent="-457200">
              <a:buFont typeface="+mj-lt"/>
              <a:buAutoNum type="arabicPeriod"/>
            </a:pPr>
            <a:r>
              <a:rPr lang="en-US" dirty="0"/>
              <a:t>Create a pane and set its properties</a:t>
            </a:r>
          </a:p>
          <a:p>
            <a:pPr marL="457200" indent="-457200">
              <a:buFont typeface="+mj-lt"/>
              <a:buAutoNum type="arabicPeriod"/>
            </a:pPr>
            <a:r>
              <a:rPr lang="en-US" dirty="0"/>
              <a:t>Place the nodes in the pane</a:t>
            </a:r>
          </a:p>
          <a:p>
            <a:pPr marL="457200" indent="-457200">
              <a:buFont typeface="+mj-lt"/>
              <a:buAutoNum type="arabicPeriod"/>
            </a:pPr>
            <a:r>
              <a:rPr lang="en-US" dirty="0"/>
              <a:t>Create a scene and place the pane in the scene</a:t>
            </a:r>
          </a:p>
          <a:p>
            <a:pPr marL="457200" indent="-457200">
              <a:buFont typeface="+mj-lt"/>
              <a:buAutoNum type="arabicPeriod"/>
            </a:pPr>
            <a:r>
              <a:rPr lang="en-US" dirty="0"/>
              <a:t>Place the scene in a stage</a:t>
            </a:r>
          </a:p>
        </p:txBody>
      </p:sp>
      <p:sp>
        <p:nvSpPr>
          <p:cNvPr id="12" name="Content Placeholder 1"/>
          <p:cNvSpPr txBox="1">
            <a:spLocks/>
          </p:cNvSpPr>
          <p:nvPr/>
        </p:nvSpPr>
        <p:spPr>
          <a:xfrm>
            <a:off x="472870" y="2806880"/>
            <a:ext cx="4033321" cy="3609442"/>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200"/>
              </a:spcBef>
              <a:buClr>
                <a:srgbClr val="1A864B"/>
              </a:buClr>
              <a:buFont typeface="Arial" panose="020B0604020202020204" pitchFamily="34" charset="0"/>
              <a:buChar char="•"/>
              <a:defRPr sz="2400" b="1" kern="1200">
                <a:solidFill>
                  <a:schemeClr val="tx1"/>
                </a:solidFill>
                <a:latin typeface="Garamond" panose="02020404030301010803" pitchFamily="18" charset="0"/>
                <a:ea typeface="+mn-ea"/>
                <a:cs typeface="+mn-cs"/>
              </a:defRPr>
            </a:lvl1pPr>
            <a:lvl2pPr marL="685800" indent="-228600" algn="l" defTabSz="914400" rtl="0" eaLnBrk="1" latinLnBrk="0" hangingPunct="1">
              <a:lnSpc>
                <a:spcPct val="100000"/>
              </a:lnSpc>
              <a:spcBef>
                <a:spcPts val="1200"/>
              </a:spcBef>
              <a:buClr>
                <a:srgbClr val="1A864B"/>
              </a:buClr>
              <a:buFont typeface="Arial" panose="020B0604020202020204" pitchFamily="34" charset="0"/>
              <a:buChar char="•"/>
              <a:defRPr sz="2400" b="0" kern="1200">
                <a:solidFill>
                  <a:schemeClr val="tx1"/>
                </a:solidFill>
                <a:latin typeface="Times New Roman" panose="02020603050405020304" pitchFamily="18" charset="0"/>
                <a:ea typeface="+mn-ea"/>
                <a:cs typeface="Times New Roman" panose="02020603050405020304" pitchFamily="18" charset="0"/>
              </a:defRPr>
            </a:lvl2pPr>
            <a:lvl3pPr marL="1143000" indent="-228600" algn="l" defTabSz="914400" rtl="0" eaLnBrk="1" latinLnBrk="0" hangingPunct="1">
              <a:lnSpc>
                <a:spcPct val="100000"/>
              </a:lnSpc>
              <a:spcBef>
                <a:spcPts val="1200"/>
              </a:spcBef>
              <a:buClr>
                <a:srgbClr val="1A864B"/>
              </a:buClr>
              <a:buFont typeface="Arial" panose="020B0604020202020204" pitchFamily="34" charset="0"/>
              <a:buChar char="•"/>
              <a:defRPr sz="2000" b="0" kern="1200">
                <a:solidFill>
                  <a:schemeClr val="tx1"/>
                </a:solidFill>
                <a:latin typeface="Times New Roman" panose="02020603050405020304" pitchFamily="18" charset="0"/>
                <a:ea typeface="+mn-ea"/>
                <a:cs typeface="Times New Roman" panose="02020603050405020304" pitchFamily="18" charset="0"/>
              </a:defRPr>
            </a:lvl3pPr>
            <a:lvl4pPr marL="1600200" indent="-228600" algn="l" defTabSz="914400" rtl="0" eaLnBrk="1" latinLnBrk="0" hangingPunct="1">
              <a:lnSpc>
                <a:spcPct val="100000"/>
              </a:lnSpc>
              <a:spcBef>
                <a:spcPts val="1200"/>
              </a:spcBef>
              <a:buClr>
                <a:srgbClr val="1A864B"/>
              </a:buClr>
              <a:buFont typeface="Arial" panose="020B0604020202020204" pitchFamily="34" charset="0"/>
              <a:buChar char="•"/>
              <a:defRPr sz="1800" b="0" kern="1200">
                <a:solidFill>
                  <a:schemeClr val="tx1"/>
                </a:solidFill>
                <a:latin typeface="Times New Roman" panose="02020603050405020304" pitchFamily="18" charset="0"/>
                <a:ea typeface="+mn-ea"/>
                <a:cs typeface="Times New Roman" panose="02020603050405020304" pitchFamily="18" charset="0"/>
              </a:defRPr>
            </a:lvl4pPr>
            <a:lvl5pPr marL="2057400" indent="-228600" algn="l" defTabSz="914400" rtl="0" eaLnBrk="1" latinLnBrk="0" hangingPunct="1">
              <a:lnSpc>
                <a:spcPct val="100000"/>
              </a:lnSpc>
              <a:spcBef>
                <a:spcPts val="1200"/>
              </a:spcBef>
              <a:buClr>
                <a:srgbClr val="1A864B"/>
              </a:buClr>
              <a:buFont typeface="Arial" panose="020B0604020202020204" pitchFamily="34" charset="0"/>
              <a:buChar char="•"/>
              <a:defRPr sz="1800" b="0" kern="1200">
                <a:solidFill>
                  <a:schemeClr val="tx1"/>
                </a:solidFill>
                <a:latin typeface="Times New Roman" panose="02020603050405020304" pitchFamily="18" charset="0"/>
                <a:ea typeface="+mn-ea"/>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Which event type do we need to use?</a:t>
            </a:r>
          </a:p>
          <a:p>
            <a:pPr lvl="1"/>
            <a:r>
              <a:rPr lang="en-US" sz="1800" dirty="0" err="1">
                <a:solidFill>
                  <a:schemeClr val="accent5"/>
                </a:solidFill>
              </a:rPr>
              <a:t>ActionEvent</a:t>
            </a:r>
            <a:r>
              <a:rPr lang="en-US" sz="1800" dirty="0"/>
              <a:t>,  </a:t>
            </a:r>
            <a:r>
              <a:rPr lang="en-US" sz="1800" dirty="0" err="1"/>
              <a:t>WindowEvent</a:t>
            </a:r>
            <a:r>
              <a:rPr lang="en-US" sz="1800" dirty="0"/>
              <a:t>, </a:t>
            </a:r>
            <a:r>
              <a:rPr lang="en-US" sz="1800" dirty="0" err="1">
                <a:solidFill>
                  <a:srgbClr val="7030A0"/>
                </a:solidFill>
              </a:rPr>
              <a:t>MouseEvent</a:t>
            </a:r>
            <a:r>
              <a:rPr lang="en-US" sz="1800" dirty="0"/>
              <a:t>, </a:t>
            </a:r>
            <a:r>
              <a:rPr lang="en-US" sz="1800" dirty="0" err="1">
                <a:solidFill>
                  <a:srgbClr val="C00000"/>
                </a:solidFill>
              </a:rPr>
              <a:t>KeyEvent</a:t>
            </a:r>
            <a:endParaRPr lang="en-US" sz="1800" dirty="0">
              <a:solidFill>
                <a:srgbClr val="C00000"/>
              </a:solidFill>
            </a:endParaRPr>
          </a:p>
          <a:p>
            <a:r>
              <a:rPr lang="en-US" sz="1800" dirty="0"/>
              <a:t>Create the handler</a:t>
            </a:r>
          </a:p>
          <a:p>
            <a:pPr lvl="1"/>
            <a:r>
              <a:rPr lang="en-US" sz="1800" u="sng" dirty="0">
                <a:solidFill>
                  <a:srgbClr val="FF0000"/>
                </a:solidFill>
              </a:rPr>
              <a:t>Inner class</a:t>
            </a:r>
            <a:r>
              <a:rPr lang="en-US" sz="1800" dirty="0"/>
              <a:t>, anonymous class, Lambda expression</a:t>
            </a:r>
          </a:p>
          <a:p>
            <a:r>
              <a:rPr lang="en-US" sz="1800" dirty="0"/>
              <a:t>Register the handler</a:t>
            </a:r>
          </a:p>
          <a:p>
            <a:pPr lvl="1"/>
            <a:r>
              <a:rPr lang="en-US" sz="1800" dirty="0" err="1">
                <a:solidFill>
                  <a:schemeClr val="accent5"/>
                </a:solidFill>
              </a:rPr>
              <a:t>setOnAction</a:t>
            </a:r>
            <a:r>
              <a:rPr lang="en-US" sz="1800" dirty="0"/>
              <a:t>();  </a:t>
            </a:r>
            <a:r>
              <a:rPr lang="en-US" sz="1800" dirty="0">
                <a:solidFill>
                  <a:srgbClr val="7030A0"/>
                </a:solidFill>
              </a:rPr>
              <a:t>setOnMouseClicked</a:t>
            </a:r>
            <a:r>
              <a:rPr lang="en-US" sz="1800" dirty="0"/>
              <a:t>(); </a:t>
            </a:r>
            <a:r>
              <a:rPr lang="en-US" sz="1800" dirty="0" err="1">
                <a:solidFill>
                  <a:srgbClr val="C00000"/>
                </a:solidFill>
              </a:rPr>
              <a:t>setOnKeyPressed</a:t>
            </a:r>
            <a:r>
              <a:rPr lang="en-US" sz="1800" dirty="0"/>
              <a:t>();</a:t>
            </a:r>
          </a:p>
        </p:txBody>
      </p:sp>
    </p:spTree>
    <p:extLst>
      <p:ext uri="{BB962C8B-B14F-4D97-AF65-F5344CB8AC3E}">
        <p14:creationId xmlns:p14="http://schemas.microsoft.com/office/powerpoint/2010/main" val="131546016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a:t>Loan Calculator:</a:t>
            </a:r>
          </a:p>
        </p:txBody>
      </p:sp>
      <p:sp>
        <p:nvSpPr>
          <p:cNvPr id="4" name="Slide Number Placeholder 3"/>
          <p:cNvSpPr>
            <a:spLocks noGrp="1"/>
          </p:cNvSpPr>
          <p:nvPr>
            <p:ph type="sldNum" sz="quarter" idx="12"/>
          </p:nvPr>
        </p:nvSpPr>
        <p:spPr/>
        <p:txBody>
          <a:bodyPr/>
          <a:lstStyle/>
          <a:p>
            <a:fld id="{99AE015D-4E99-42B8-B1B4-4F7FEE987B9B}" type="slidenum">
              <a:rPr lang="en-US" smtClean="0"/>
              <a:pPr/>
              <a:t>47</a:t>
            </a:fld>
            <a:endParaRPr lang="en-US"/>
          </a:p>
        </p:txBody>
      </p:sp>
      <p:pic>
        <p:nvPicPr>
          <p:cNvPr id="5" name="Picture 4"/>
          <p:cNvPicPr>
            <a:picLocks noChangeAspect="1"/>
          </p:cNvPicPr>
          <p:nvPr/>
        </p:nvPicPr>
        <p:blipFill rotWithShape="1">
          <a:blip r:embed="rId3"/>
          <a:srcRect r="14553" b="17364"/>
          <a:stretch/>
        </p:blipFill>
        <p:spPr>
          <a:xfrm>
            <a:off x="314469" y="1071414"/>
            <a:ext cx="3931920" cy="5266254"/>
          </a:xfrm>
          <a:prstGeom prst="rect">
            <a:avLst/>
          </a:prstGeom>
        </p:spPr>
      </p:pic>
      <p:pic>
        <p:nvPicPr>
          <p:cNvPr id="6" name="Picture 5"/>
          <p:cNvPicPr>
            <a:picLocks noChangeAspect="1"/>
          </p:cNvPicPr>
          <p:nvPr/>
        </p:nvPicPr>
        <p:blipFill rotWithShape="1">
          <a:blip r:embed="rId4"/>
          <a:srcRect r="2137"/>
          <a:stretch/>
        </p:blipFill>
        <p:spPr>
          <a:xfrm>
            <a:off x="4389120" y="2678522"/>
            <a:ext cx="4653280" cy="3650831"/>
          </a:xfrm>
          <a:prstGeom prst="rect">
            <a:avLst/>
          </a:prstGeom>
        </p:spPr>
      </p:pic>
      <p:pic>
        <p:nvPicPr>
          <p:cNvPr id="7" name="Picture 6"/>
          <p:cNvPicPr>
            <a:picLocks noChangeAspect="1"/>
          </p:cNvPicPr>
          <p:nvPr/>
        </p:nvPicPr>
        <p:blipFill rotWithShape="1">
          <a:blip r:embed="rId3"/>
          <a:srcRect t="82866" r="22571"/>
          <a:stretch/>
        </p:blipFill>
        <p:spPr>
          <a:xfrm>
            <a:off x="4389121" y="1165095"/>
            <a:ext cx="4475480" cy="1371600"/>
          </a:xfrm>
          <a:prstGeom prst="rect">
            <a:avLst/>
          </a:prstGeom>
        </p:spPr>
      </p:pic>
      <p:sp>
        <p:nvSpPr>
          <p:cNvPr id="2" name="Rectangle: Rounded Corners 1">
            <a:extLst>
              <a:ext uri="{FF2B5EF4-FFF2-40B4-BE49-F238E27FC236}">
                <a16:creationId xmlns:a16="http://schemas.microsoft.com/office/drawing/2014/main" id="{99B388C3-64AD-4BB9-B1DB-5D6203A525D8}"/>
              </a:ext>
            </a:extLst>
          </p:cNvPr>
          <p:cNvSpPr/>
          <p:nvPr/>
        </p:nvSpPr>
        <p:spPr>
          <a:xfrm>
            <a:off x="4809506" y="2536695"/>
            <a:ext cx="4232894" cy="3967553"/>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0860470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Autofit/>
          </a:bodyPr>
          <a:lstStyle/>
          <a:p>
            <a:pPr>
              <a:spcBef>
                <a:spcPts val="1200"/>
              </a:spcBef>
            </a:pPr>
            <a:r>
              <a:rPr lang="en-US" sz="2200" dirty="0"/>
              <a:t>Fired whenever a mouse button is pressed, released, clicked, moved, or dragged on a node or a scene.</a:t>
            </a:r>
          </a:p>
          <a:p>
            <a:pPr>
              <a:spcBef>
                <a:spcPts val="1200"/>
              </a:spcBef>
            </a:pPr>
            <a:r>
              <a:rPr lang="en-US" sz="2200" dirty="0"/>
              <a:t>Mouse (pointer's) location is available relative to: </a:t>
            </a:r>
          </a:p>
          <a:p>
            <a:pPr lvl="1">
              <a:spcBef>
                <a:spcPts val="1200"/>
              </a:spcBef>
            </a:pPr>
            <a:r>
              <a:rPr lang="en-US" sz="2200" dirty="0"/>
              <a:t>Node, scene and screen.</a:t>
            </a:r>
          </a:p>
        </p:txBody>
      </p:sp>
      <p:sp>
        <p:nvSpPr>
          <p:cNvPr id="3" name="Title 2"/>
          <p:cNvSpPr>
            <a:spLocks noGrp="1"/>
          </p:cNvSpPr>
          <p:nvPr>
            <p:ph type="ctrTitle"/>
          </p:nvPr>
        </p:nvSpPr>
        <p:spPr/>
        <p:txBody>
          <a:bodyPr/>
          <a:lstStyle/>
          <a:p>
            <a:r>
              <a:rPr lang="en-US" dirty="0"/>
              <a:t>Mouse Events</a:t>
            </a:r>
          </a:p>
        </p:txBody>
      </p:sp>
      <p:sp>
        <p:nvSpPr>
          <p:cNvPr id="4" name="Slide Number Placeholder 3"/>
          <p:cNvSpPr>
            <a:spLocks noGrp="1"/>
          </p:cNvSpPr>
          <p:nvPr>
            <p:ph type="sldNum" sz="quarter" idx="12"/>
          </p:nvPr>
        </p:nvSpPr>
        <p:spPr/>
        <p:txBody>
          <a:bodyPr/>
          <a:lstStyle/>
          <a:p>
            <a:fld id="{99AE015D-4E99-42B8-B1B4-4F7FEE987B9B}" type="slidenum">
              <a:rPr lang="en-US" smtClean="0"/>
              <a:pPr/>
              <a:t>48</a:t>
            </a:fld>
            <a:endParaRPr lang="en-US"/>
          </a:p>
        </p:txBody>
      </p:sp>
      <p:pic>
        <p:nvPicPr>
          <p:cNvPr id="5" name="Picture 4"/>
          <p:cNvPicPr>
            <a:picLocks noChangeAspect="1"/>
          </p:cNvPicPr>
          <p:nvPr/>
        </p:nvPicPr>
        <p:blipFill>
          <a:blip r:embed="rId3"/>
          <a:stretch>
            <a:fillRect/>
          </a:stretch>
        </p:blipFill>
        <p:spPr>
          <a:xfrm>
            <a:off x="862149" y="3402777"/>
            <a:ext cx="7334654" cy="3061663"/>
          </a:xfrm>
          <a:prstGeom prst="rect">
            <a:avLst/>
          </a:prstGeom>
        </p:spPr>
      </p:pic>
      <p:pic>
        <p:nvPicPr>
          <p:cNvPr id="7" name="Picture 6"/>
          <p:cNvPicPr>
            <a:picLocks noChangeAspect="1"/>
          </p:cNvPicPr>
          <p:nvPr/>
        </p:nvPicPr>
        <p:blipFill rotWithShape="1">
          <a:blip r:embed="rId4"/>
          <a:srcRect t="12573"/>
          <a:stretch/>
        </p:blipFill>
        <p:spPr>
          <a:xfrm>
            <a:off x="4017124" y="2272606"/>
            <a:ext cx="4686300" cy="474662"/>
          </a:xfrm>
          <a:prstGeom prst="rect">
            <a:avLst/>
          </a:prstGeom>
        </p:spPr>
      </p:pic>
      <p:sp>
        <p:nvSpPr>
          <p:cNvPr id="8" name="Rectangle 7"/>
          <p:cNvSpPr/>
          <p:nvPr/>
        </p:nvSpPr>
        <p:spPr>
          <a:xfrm>
            <a:off x="757645" y="2759748"/>
            <a:ext cx="8086174" cy="677108"/>
          </a:xfrm>
          <a:prstGeom prst="rect">
            <a:avLst/>
          </a:prstGeom>
        </p:spPr>
        <p:txBody>
          <a:bodyPr wrap="square">
            <a:spAutoFit/>
          </a:bodyPr>
          <a:lstStyle/>
          <a:p>
            <a:pPr marL="285750"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Four constants are defined in </a:t>
            </a:r>
            <a:r>
              <a:rPr lang="en-US" sz="2000" dirty="0" err="1">
                <a:solidFill>
                  <a:schemeClr val="accent5"/>
                </a:solidFill>
                <a:latin typeface="Times New Roman" panose="02020603050405020304" pitchFamily="18" charset="0"/>
                <a:cs typeface="Times New Roman" panose="02020603050405020304" pitchFamily="18" charset="0"/>
              </a:rPr>
              <a:t>MouseButton</a:t>
            </a:r>
            <a:r>
              <a:rPr lang="en-US" sz="2000"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RIMARY, SECONDARY, MIDDLE, and NONE</a:t>
            </a:r>
          </a:p>
        </p:txBody>
      </p:sp>
    </p:spTree>
    <p:extLst>
      <p:ext uri="{BB962C8B-B14F-4D97-AF65-F5344CB8AC3E}">
        <p14:creationId xmlns:p14="http://schemas.microsoft.com/office/powerpoint/2010/main" val="97529068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0182" y="4926771"/>
            <a:ext cx="8543637" cy="754938"/>
          </a:xfrm>
        </p:spPr>
        <p:txBody>
          <a:bodyPr>
            <a:normAutofit/>
          </a:bodyPr>
          <a:lstStyle/>
          <a:p>
            <a:pPr>
              <a:spcBef>
                <a:spcPts val="600"/>
              </a:spcBef>
            </a:pPr>
            <a:r>
              <a:rPr lang="en-US" sz="2000" dirty="0"/>
              <a:t>MOUSE_ENTERED and  MOUSE_EXITED are delivered only to the entered/exited node.</a:t>
            </a:r>
          </a:p>
          <a:p>
            <a:pPr>
              <a:spcBef>
                <a:spcPts val="600"/>
              </a:spcBef>
            </a:pPr>
            <a:endParaRPr lang="en-US" sz="2000" dirty="0"/>
          </a:p>
        </p:txBody>
      </p:sp>
      <p:sp>
        <p:nvSpPr>
          <p:cNvPr id="3" name="Title 2"/>
          <p:cNvSpPr>
            <a:spLocks noGrp="1"/>
          </p:cNvSpPr>
          <p:nvPr>
            <p:ph type="ctrTitle"/>
          </p:nvPr>
        </p:nvSpPr>
        <p:spPr/>
        <p:txBody>
          <a:bodyPr/>
          <a:lstStyle/>
          <a:p>
            <a:r>
              <a:rPr lang="en-US" dirty="0"/>
              <a:t>Mouse Events</a:t>
            </a:r>
          </a:p>
        </p:txBody>
      </p:sp>
      <p:sp>
        <p:nvSpPr>
          <p:cNvPr id="4" name="Slide Number Placeholder 3"/>
          <p:cNvSpPr>
            <a:spLocks noGrp="1"/>
          </p:cNvSpPr>
          <p:nvPr>
            <p:ph type="sldNum" sz="quarter" idx="12"/>
          </p:nvPr>
        </p:nvSpPr>
        <p:spPr/>
        <p:txBody>
          <a:bodyPr/>
          <a:lstStyle/>
          <a:p>
            <a:fld id="{99AE015D-4E99-42B8-B1B4-4F7FEE987B9B}" type="slidenum">
              <a:rPr lang="en-US" smtClean="0"/>
              <a:pPr/>
              <a:t>49</a:t>
            </a:fld>
            <a:endParaRPr lang="en-US"/>
          </a:p>
        </p:txBody>
      </p:sp>
      <p:graphicFrame>
        <p:nvGraphicFramePr>
          <p:cNvPr id="7" name="Table 6"/>
          <p:cNvGraphicFramePr>
            <a:graphicFrameLocks noGrp="1"/>
          </p:cNvGraphicFramePr>
          <p:nvPr>
            <p:extLst>
              <p:ext uri="{D42A27DB-BD31-4B8C-83A1-F6EECF244321}">
                <p14:modId xmlns:p14="http://schemas.microsoft.com/office/powerpoint/2010/main" val="1593535395"/>
              </p:ext>
            </p:extLst>
          </p:nvPr>
        </p:nvGraphicFramePr>
        <p:xfrm>
          <a:off x="343214" y="973856"/>
          <a:ext cx="8457572" cy="3766820"/>
        </p:xfrm>
        <a:graphic>
          <a:graphicData uri="http://schemas.openxmlformats.org/drawingml/2006/table">
            <a:tbl>
              <a:tblPr firstRow="1" bandRow="1">
                <a:tableStyleId>{5940675A-B579-460E-94D1-54222C63F5DA}</a:tableStyleId>
              </a:tblPr>
              <a:tblGrid>
                <a:gridCol w="1858897">
                  <a:extLst>
                    <a:ext uri="{9D8B030D-6E8A-4147-A177-3AD203B41FA5}">
                      <a16:colId xmlns:a16="http://schemas.microsoft.com/office/drawing/2014/main" val="3501158308"/>
                    </a:ext>
                  </a:extLst>
                </a:gridCol>
                <a:gridCol w="4220025">
                  <a:extLst>
                    <a:ext uri="{9D8B030D-6E8A-4147-A177-3AD203B41FA5}">
                      <a16:colId xmlns:a16="http://schemas.microsoft.com/office/drawing/2014/main" val="720234430"/>
                    </a:ext>
                  </a:extLst>
                </a:gridCol>
                <a:gridCol w="2378650">
                  <a:extLst>
                    <a:ext uri="{9D8B030D-6E8A-4147-A177-3AD203B41FA5}">
                      <a16:colId xmlns:a16="http://schemas.microsoft.com/office/drawing/2014/main" val="64059572"/>
                    </a:ext>
                  </a:extLst>
                </a:gridCol>
              </a:tblGrid>
              <a:tr h="546100">
                <a:tc>
                  <a:txBody>
                    <a:bodyPr/>
                    <a:lstStyle/>
                    <a:p>
                      <a:pPr algn="ctr"/>
                      <a:r>
                        <a:rPr lang="en-US" sz="2000" dirty="0">
                          <a:latin typeface="Times New Roman" panose="02020603050405020304" pitchFamily="18" charset="0"/>
                          <a:cs typeface="Times New Roman" panose="02020603050405020304" pitchFamily="18" charset="0"/>
                        </a:rPr>
                        <a:t>Mouse Event</a:t>
                      </a:r>
                    </a:p>
                  </a:txBody>
                  <a:tcPr anchor="ctr">
                    <a:solidFill>
                      <a:schemeClr val="accent6">
                        <a:lumMod val="20000"/>
                        <a:lumOff val="80000"/>
                      </a:schemeClr>
                    </a:solidFill>
                  </a:tcPr>
                </a:tc>
                <a:tc>
                  <a:txBody>
                    <a:bodyPr/>
                    <a:lstStyle/>
                    <a:p>
                      <a:pPr algn="ctr"/>
                      <a:r>
                        <a:rPr lang="en-US" sz="2000" dirty="0">
                          <a:latin typeface="Times New Roman" panose="02020603050405020304" pitchFamily="18" charset="0"/>
                          <a:cs typeface="Times New Roman" panose="02020603050405020304" pitchFamily="18" charset="0"/>
                        </a:rPr>
                        <a:t>Description</a:t>
                      </a:r>
                    </a:p>
                  </a:txBody>
                  <a:tcPr anchor="ctr">
                    <a:solidFill>
                      <a:schemeClr val="accent6">
                        <a:lumMod val="20000"/>
                        <a:lumOff val="80000"/>
                      </a:schemeClr>
                    </a:solidFill>
                  </a:tcPr>
                </a:tc>
                <a:tc>
                  <a:txBody>
                    <a:bodyPr/>
                    <a:lstStyle/>
                    <a:p>
                      <a:pPr algn="ctr"/>
                      <a:r>
                        <a:rPr lang="en-US" sz="2000" dirty="0">
                          <a:latin typeface="Times New Roman" panose="02020603050405020304" pitchFamily="18" charset="0"/>
                          <a:cs typeface="Times New Roman" panose="02020603050405020304" pitchFamily="18" charset="0"/>
                        </a:rPr>
                        <a:t>Registrar Method</a:t>
                      </a:r>
                    </a:p>
                  </a:txBody>
                  <a:tcPr anchor="ctr">
                    <a:solidFill>
                      <a:schemeClr val="accent6">
                        <a:lumMod val="20000"/>
                        <a:lumOff val="80000"/>
                      </a:schemeClr>
                    </a:solidFill>
                  </a:tcPr>
                </a:tc>
                <a:extLst>
                  <a:ext uri="{0D108BD9-81ED-4DB2-BD59-A6C34878D82A}">
                    <a16:rowId xmlns:a16="http://schemas.microsoft.com/office/drawing/2014/main" val="2680474412"/>
                  </a:ext>
                </a:extLst>
              </a:tr>
              <a:tr h="370840">
                <a:tc>
                  <a:txBody>
                    <a:bodyPr/>
                    <a:lstStyle/>
                    <a:p>
                      <a:pPr algn="l"/>
                      <a:r>
                        <a:rPr lang="en-US" sz="1600" kern="1200" dirty="0">
                          <a:solidFill>
                            <a:schemeClr val="tx1"/>
                          </a:solidFill>
                          <a:latin typeface="+mn-lt"/>
                          <a:ea typeface="+mn-ea"/>
                          <a:cs typeface="+mn-cs"/>
                        </a:rPr>
                        <a:t> MOUSE_CLICKED</a:t>
                      </a:r>
                    </a:p>
                  </a:txBody>
                  <a:tcPr/>
                </a:tc>
                <a:tc>
                  <a:txBody>
                    <a:bodyPr/>
                    <a:lstStyle/>
                    <a:p>
                      <a:r>
                        <a:rPr lang="en-US" sz="1600" dirty="0">
                          <a:latin typeface="Times New Roman" panose="02020603050405020304" pitchFamily="18" charset="0"/>
                          <a:cs typeface="Times New Roman" panose="02020603050405020304" pitchFamily="18" charset="0"/>
                        </a:rPr>
                        <a:t>occurs when mouse button has been clicked (pressed and released on the same node).</a:t>
                      </a:r>
                    </a:p>
                  </a:txBody>
                  <a:tcPr/>
                </a:tc>
                <a:tc>
                  <a:txBody>
                    <a:bodyPr/>
                    <a:lstStyle/>
                    <a:p>
                      <a:r>
                        <a:rPr lang="en-US" sz="1600" dirty="0">
                          <a:latin typeface="Times New Roman" panose="02020603050405020304" pitchFamily="18" charset="0"/>
                          <a:cs typeface="Times New Roman" panose="02020603050405020304" pitchFamily="18" charset="0"/>
                        </a:rPr>
                        <a:t>setOnMouseClicked()</a:t>
                      </a:r>
                    </a:p>
                    <a:p>
                      <a:endParaRPr lang="en-US"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944025596"/>
                  </a:ext>
                </a:extLst>
              </a:tr>
              <a:tr h="370840">
                <a:tc>
                  <a:txBody>
                    <a:bodyPr/>
                    <a:lstStyle/>
                    <a:p>
                      <a:r>
                        <a:rPr lang="en-US" sz="1600" kern="1200" dirty="0">
                          <a:solidFill>
                            <a:schemeClr val="tx1"/>
                          </a:solidFill>
                          <a:latin typeface="+mn-lt"/>
                          <a:ea typeface="+mn-ea"/>
                          <a:cs typeface="+mn-cs"/>
                        </a:rPr>
                        <a:t>MOUSE_ENTERED</a:t>
                      </a:r>
                    </a:p>
                  </a:txBody>
                  <a:tcPr/>
                </a:tc>
                <a:tc>
                  <a:txBody>
                    <a:bodyPr/>
                    <a:lstStyle/>
                    <a:p>
                      <a:r>
                        <a:rPr lang="en-US" sz="1600" dirty="0">
                          <a:latin typeface="Times New Roman" panose="02020603050405020304" pitchFamily="18" charset="0"/>
                          <a:cs typeface="Times New Roman" panose="02020603050405020304" pitchFamily="18" charset="0"/>
                        </a:rPr>
                        <a:t>occurs when mouse enters a node.</a:t>
                      </a:r>
                    </a:p>
                  </a:txBody>
                  <a:tcPr/>
                </a:tc>
                <a:tc>
                  <a:txBody>
                    <a:bodyPr/>
                    <a:lstStyle/>
                    <a:p>
                      <a:r>
                        <a:rPr lang="en-US" sz="1600" dirty="0">
                          <a:latin typeface="Times New Roman" panose="02020603050405020304" pitchFamily="18" charset="0"/>
                          <a:cs typeface="Times New Roman" panose="02020603050405020304" pitchFamily="18" charset="0"/>
                        </a:rPr>
                        <a:t>setOnMouseEntered()</a:t>
                      </a:r>
                    </a:p>
                  </a:txBody>
                  <a:tcPr/>
                </a:tc>
                <a:extLst>
                  <a:ext uri="{0D108BD9-81ED-4DB2-BD59-A6C34878D82A}">
                    <a16:rowId xmlns:a16="http://schemas.microsoft.com/office/drawing/2014/main" val="131609525"/>
                  </a:ext>
                </a:extLst>
              </a:tr>
              <a:tr h="370840">
                <a:tc>
                  <a:txBody>
                    <a:bodyPr/>
                    <a:lstStyle/>
                    <a:p>
                      <a:r>
                        <a:rPr lang="en-US" sz="1600" kern="1200" dirty="0">
                          <a:solidFill>
                            <a:schemeClr val="tx1"/>
                          </a:solidFill>
                          <a:latin typeface="+mn-lt"/>
                          <a:ea typeface="+mn-ea"/>
                          <a:cs typeface="+mn-cs"/>
                        </a:rPr>
                        <a:t>MOUSE_EXITED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Times New Roman" panose="02020603050405020304" pitchFamily="18" charset="0"/>
                          <a:cs typeface="Times New Roman" panose="02020603050405020304" pitchFamily="18" charset="0"/>
                        </a:rPr>
                        <a:t> occurs when mouse exits a node.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Times New Roman" panose="02020603050405020304" pitchFamily="18" charset="0"/>
                          <a:cs typeface="Times New Roman" panose="02020603050405020304" pitchFamily="18" charset="0"/>
                        </a:rPr>
                        <a:t>setOnMouseExited()</a:t>
                      </a:r>
                    </a:p>
                  </a:txBody>
                  <a:tcPr/>
                </a:tc>
                <a:extLst>
                  <a:ext uri="{0D108BD9-81ED-4DB2-BD59-A6C34878D82A}">
                    <a16:rowId xmlns:a16="http://schemas.microsoft.com/office/drawing/2014/main" val="2963798910"/>
                  </a:ext>
                </a:extLst>
              </a:tr>
              <a:tr h="370840">
                <a:tc>
                  <a:txBody>
                    <a:bodyPr/>
                    <a:lstStyle/>
                    <a:p>
                      <a:r>
                        <a:rPr lang="en-US" sz="1600" kern="1200" dirty="0">
                          <a:solidFill>
                            <a:schemeClr val="tx1"/>
                          </a:solidFill>
                          <a:latin typeface="+mn-lt"/>
                          <a:ea typeface="+mn-ea"/>
                          <a:cs typeface="+mn-cs"/>
                        </a:rPr>
                        <a:t>MOUSE_MOVED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Times New Roman" panose="02020603050405020304" pitchFamily="18" charset="0"/>
                          <a:cs typeface="Times New Roman" panose="02020603050405020304" pitchFamily="18" charset="0"/>
                        </a:rPr>
                        <a:t>occurs when mouse moves within a node and no buttons are pressed.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Times New Roman" panose="02020603050405020304" pitchFamily="18" charset="0"/>
                          <a:cs typeface="Times New Roman" panose="02020603050405020304" pitchFamily="18" charset="0"/>
                        </a:rPr>
                        <a:t>setOnMouseMoved()</a:t>
                      </a:r>
                    </a:p>
                  </a:txBody>
                  <a:tcPr/>
                </a:tc>
                <a:extLst>
                  <a:ext uri="{0D108BD9-81ED-4DB2-BD59-A6C34878D82A}">
                    <a16:rowId xmlns:a16="http://schemas.microsoft.com/office/drawing/2014/main" val="2925225506"/>
                  </a:ext>
                </a:extLst>
              </a:tr>
              <a:tr h="370840">
                <a:tc>
                  <a:txBody>
                    <a:bodyPr/>
                    <a:lstStyle/>
                    <a:p>
                      <a:r>
                        <a:rPr lang="en-US" sz="1600" kern="1200" dirty="0">
                          <a:solidFill>
                            <a:schemeClr val="tx1"/>
                          </a:solidFill>
                          <a:latin typeface="+mn-lt"/>
                          <a:ea typeface="+mn-ea"/>
                          <a:cs typeface="+mn-cs"/>
                        </a:rPr>
                        <a:t>MOUSE_PRESSED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Times New Roman" panose="02020603050405020304" pitchFamily="18" charset="0"/>
                          <a:cs typeface="Times New Roman" panose="02020603050405020304" pitchFamily="18" charset="0"/>
                        </a:rPr>
                        <a:t>occurs when mouse button is pressed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Times New Roman" panose="02020603050405020304" pitchFamily="18" charset="0"/>
                          <a:cs typeface="Times New Roman" panose="02020603050405020304" pitchFamily="18" charset="0"/>
                        </a:rPr>
                        <a:t>setOnMousePressed()</a:t>
                      </a:r>
                    </a:p>
                  </a:txBody>
                  <a:tcPr/>
                </a:tc>
                <a:extLst>
                  <a:ext uri="{0D108BD9-81ED-4DB2-BD59-A6C34878D82A}">
                    <a16:rowId xmlns:a16="http://schemas.microsoft.com/office/drawing/2014/main" val="3879289944"/>
                  </a:ext>
                </a:extLst>
              </a:tr>
              <a:tr h="370840">
                <a:tc>
                  <a:txBody>
                    <a:bodyPr/>
                    <a:lstStyle/>
                    <a:p>
                      <a:r>
                        <a:rPr lang="en-US" sz="1600" kern="1200" dirty="0">
                          <a:solidFill>
                            <a:schemeClr val="tx1"/>
                          </a:solidFill>
                          <a:latin typeface="+mn-lt"/>
                          <a:ea typeface="+mn-ea"/>
                          <a:cs typeface="+mn-cs"/>
                        </a:rPr>
                        <a:t>MOUSE_RELEASED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Times New Roman" panose="02020603050405020304" pitchFamily="18" charset="0"/>
                          <a:cs typeface="Times New Roman" panose="02020603050405020304" pitchFamily="18" charset="0"/>
                        </a:rPr>
                        <a:t>occurs when mouse button is released.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Times New Roman" panose="02020603050405020304" pitchFamily="18" charset="0"/>
                          <a:cs typeface="Times New Roman" panose="02020603050405020304" pitchFamily="18" charset="0"/>
                        </a:rPr>
                        <a:t>setOnMouseReleased()</a:t>
                      </a:r>
                    </a:p>
                  </a:txBody>
                  <a:tcPr/>
                </a:tc>
                <a:extLst>
                  <a:ext uri="{0D108BD9-81ED-4DB2-BD59-A6C34878D82A}">
                    <a16:rowId xmlns:a16="http://schemas.microsoft.com/office/drawing/2014/main" val="1009285164"/>
                  </a:ext>
                </a:extLst>
              </a:tr>
              <a:tr h="370840">
                <a:tc>
                  <a:txBody>
                    <a:bodyPr/>
                    <a:lstStyle/>
                    <a:p>
                      <a:r>
                        <a:rPr lang="en-US" sz="1600" kern="1200" dirty="0">
                          <a:solidFill>
                            <a:schemeClr val="tx1"/>
                          </a:solidFill>
                          <a:latin typeface="+mn-lt"/>
                          <a:ea typeface="+mn-ea"/>
                          <a:cs typeface="+mn-cs"/>
                        </a:rPr>
                        <a:t>MOUSE_DRAGGED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Times New Roman" panose="02020603050405020304" pitchFamily="18" charset="0"/>
                          <a:cs typeface="Times New Roman" panose="02020603050405020304" pitchFamily="18" charset="0"/>
                        </a:rPr>
                        <a:t>occurs when mouse moves with a pressed button.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Times New Roman" panose="02020603050405020304" pitchFamily="18" charset="0"/>
                          <a:cs typeface="Times New Roman" panose="02020603050405020304" pitchFamily="18" charset="0"/>
                        </a:rPr>
                        <a:t>setOnMouseDragged()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251074161"/>
                  </a:ext>
                </a:extLst>
              </a:tr>
            </a:tbl>
          </a:graphicData>
        </a:graphic>
      </p:graphicFrame>
    </p:spTree>
    <p:extLst>
      <p:ext uri="{BB962C8B-B14F-4D97-AF65-F5344CB8AC3E}">
        <p14:creationId xmlns:p14="http://schemas.microsoft.com/office/powerpoint/2010/main" val="6004092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0182" y="1071414"/>
            <a:ext cx="5052422" cy="2214527"/>
          </a:xfrm>
        </p:spPr>
        <p:txBody>
          <a:bodyPr>
            <a:noAutofit/>
          </a:bodyPr>
          <a:lstStyle/>
          <a:p>
            <a:pPr>
              <a:spcBef>
                <a:spcPts val="1200"/>
              </a:spcBef>
            </a:pPr>
            <a:r>
              <a:rPr lang="en-US" sz="2000" dirty="0"/>
              <a:t>The window in which a JavaFX app’s is displayed </a:t>
            </a:r>
          </a:p>
          <a:p>
            <a:pPr>
              <a:spcBef>
                <a:spcPts val="1200"/>
              </a:spcBef>
            </a:pPr>
            <a:r>
              <a:rPr lang="en-US" sz="2000" dirty="0"/>
              <a:t>An instance of class Stage (package </a:t>
            </a:r>
            <a:r>
              <a:rPr lang="en-US" sz="2000" dirty="0" err="1">
                <a:solidFill>
                  <a:schemeClr val="accent2"/>
                </a:solidFill>
              </a:rPr>
              <a:t>javafx.stage</a:t>
            </a:r>
            <a:r>
              <a:rPr lang="en-US" sz="2000" dirty="0"/>
              <a:t>) </a:t>
            </a:r>
          </a:p>
        </p:txBody>
      </p:sp>
      <p:sp>
        <p:nvSpPr>
          <p:cNvPr id="3" name="Title 2"/>
          <p:cNvSpPr>
            <a:spLocks noGrp="1"/>
          </p:cNvSpPr>
          <p:nvPr>
            <p:ph type="ctrTitle"/>
          </p:nvPr>
        </p:nvSpPr>
        <p:spPr/>
        <p:txBody>
          <a:bodyPr/>
          <a:lstStyle/>
          <a:p>
            <a:r>
              <a:rPr lang="en-US" dirty="0"/>
              <a:t>JavaFX App Window Structure: 1) Stage</a:t>
            </a:r>
          </a:p>
        </p:txBody>
      </p:sp>
      <p:sp>
        <p:nvSpPr>
          <p:cNvPr id="4" name="Slide Number Placeholder 3"/>
          <p:cNvSpPr>
            <a:spLocks noGrp="1"/>
          </p:cNvSpPr>
          <p:nvPr>
            <p:ph type="sldNum" sz="quarter" idx="12"/>
          </p:nvPr>
        </p:nvSpPr>
        <p:spPr/>
        <p:txBody>
          <a:bodyPr/>
          <a:lstStyle/>
          <a:p>
            <a:fld id="{99AE015D-4E99-42B8-B1B4-4F7FEE987B9B}" type="slidenum">
              <a:rPr lang="en-US" smtClean="0"/>
              <a:pPr/>
              <a:t>5</a:t>
            </a:fld>
            <a:endParaRPr lang="en-US"/>
          </a:p>
        </p:txBody>
      </p:sp>
      <p:pic>
        <p:nvPicPr>
          <p:cNvPr id="5" name="Picture 4"/>
          <p:cNvPicPr>
            <a:picLocks noChangeAspect="1"/>
          </p:cNvPicPr>
          <p:nvPr/>
        </p:nvPicPr>
        <p:blipFill>
          <a:blip r:embed="rId3"/>
          <a:stretch>
            <a:fillRect/>
          </a:stretch>
        </p:blipFill>
        <p:spPr>
          <a:xfrm>
            <a:off x="1215611" y="3744845"/>
            <a:ext cx="4297288" cy="2651251"/>
          </a:xfrm>
          <a:prstGeom prst="rect">
            <a:avLst/>
          </a:prstGeom>
        </p:spPr>
      </p:pic>
      <p:cxnSp>
        <p:nvCxnSpPr>
          <p:cNvPr id="6" name="Curved Connector 5"/>
          <p:cNvCxnSpPr>
            <a:stCxn id="9" idx="0"/>
          </p:cNvCxnSpPr>
          <p:nvPr/>
        </p:nvCxnSpPr>
        <p:spPr>
          <a:xfrm rot="16200000" flipV="1">
            <a:off x="5589469" y="2733200"/>
            <a:ext cx="604794" cy="4300256"/>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Curved Connector 6"/>
          <p:cNvCxnSpPr>
            <a:stCxn id="9" idx="0"/>
          </p:cNvCxnSpPr>
          <p:nvPr/>
        </p:nvCxnSpPr>
        <p:spPr>
          <a:xfrm rot="16200000" flipV="1">
            <a:off x="6158576" y="3302307"/>
            <a:ext cx="234215" cy="3532622"/>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Curved Connector 7"/>
          <p:cNvCxnSpPr>
            <a:stCxn id="9" idx="2"/>
          </p:cNvCxnSpPr>
          <p:nvPr/>
        </p:nvCxnSpPr>
        <p:spPr>
          <a:xfrm rot="5400000" flipH="1">
            <a:off x="5424202" y="3583597"/>
            <a:ext cx="745237" cy="4490347"/>
          </a:xfrm>
          <a:prstGeom prst="curvedConnector4">
            <a:avLst>
              <a:gd name="adj1" fmla="val 24451"/>
              <a:gd name="adj2" fmla="val 58928"/>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7240169" y="5185725"/>
            <a:ext cx="1603650" cy="1015663"/>
          </a:xfrm>
          <a:prstGeom prst="rect">
            <a:avLst/>
          </a:prstGeom>
          <a:noFill/>
        </p:spPr>
        <p:txBody>
          <a:bodyPr wrap="square" rtlCol="0">
            <a:spAutoFit/>
          </a:bodyPr>
          <a:lstStyle/>
          <a:p>
            <a:pPr algn="ctr"/>
            <a:r>
              <a:rPr lang="en-US" sz="2000" b="1" dirty="0">
                <a:latin typeface="Garamond" panose="02020404030301010803" pitchFamily="18" charset="0"/>
              </a:rPr>
              <a:t>JavaFx components are nodes</a:t>
            </a:r>
          </a:p>
        </p:txBody>
      </p:sp>
      <p:cxnSp>
        <p:nvCxnSpPr>
          <p:cNvPr id="10" name="Curved Connector 9"/>
          <p:cNvCxnSpPr>
            <a:stCxn id="9" idx="2"/>
          </p:cNvCxnSpPr>
          <p:nvPr/>
        </p:nvCxnSpPr>
        <p:spPr>
          <a:xfrm rot="5400000" flipH="1">
            <a:off x="5847414" y="4006809"/>
            <a:ext cx="355603" cy="4033556"/>
          </a:xfrm>
          <a:prstGeom prst="curvedConnector4">
            <a:avLst>
              <a:gd name="adj1" fmla="val -15838"/>
              <a:gd name="adj2" fmla="val 59939"/>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Curved Connector 10"/>
          <p:cNvCxnSpPr>
            <a:stCxn id="9" idx="1"/>
          </p:cNvCxnSpPr>
          <p:nvPr/>
        </p:nvCxnSpPr>
        <p:spPr>
          <a:xfrm rot="10800000">
            <a:off x="1991639" y="5100181"/>
            <a:ext cx="5248531" cy="593376"/>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p:cNvCxnSpPr>
            <a:cxnSpLocks/>
            <a:stCxn id="9" idx="2"/>
          </p:cNvCxnSpPr>
          <p:nvPr/>
        </p:nvCxnSpPr>
        <p:spPr>
          <a:xfrm rot="5400000" flipH="1">
            <a:off x="4659806" y="2819201"/>
            <a:ext cx="626211" cy="6138164"/>
          </a:xfrm>
          <a:prstGeom prst="curvedConnector4">
            <a:avLst>
              <a:gd name="adj1" fmla="val -36505"/>
              <a:gd name="adj2" fmla="val 10310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Curved Connector 12"/>
          <p:cNvCxnSpPr>
            <a:stCxn id="9" idx="0"/>
          </p:cNvCxnSpPr>
          <p:nvPr/>
        </p:nvCxnSpPr>
        <p:spPr>
          <a:xfrm rot="16200000" flipV="1">
            <a:off x="4720129" y="1863860"/>
            <a:ext cx="593375" cy="6050356"/>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Right Brace 14"/>
          <p:cNvSpPr/>
          <p:nvPr/>
        </p:nvSpPr>
        <p:spPr>
          <a:xfrm rot="16200000">
            <a:off x="3085959" y="1478900"/>
            <a:ext cx="556592" cy="3976698"/>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TextBox 15"/>
          <p:cNvSpPr txBox="1"/>
          <p:nvPr/>
        </p:nvSpPr>
        <p:spPr>
          <a:xfrm>
            <a:off x="6577184" y="3368401"/>
            <a:ext cx="2315021" cy="707886"/>
          </a:xfrm>
          <a:prstGeom prst="rect">
            <a:avLst/>
          </a:prstGeom>
          <a:noFill/>
        </p:spPr>
        <p:txBody>
          <a:bodyPr wrap="square" rtlCol="0">
            <a:spAutoFit/>
          </a:bodyPr>
          <a:lstStyle/>
          <a:p>
            <a:pPr algn="ctr"/>
            <a:r>
              <a:rPr lang="en-US" sz="2000" b="1" dirty="0">
                <a:latin typeface="Garamond" panose="02020404030301010803" pitchFamily="18" charset="0"/>
              </a:rPr>
              <a:t>Layout container to arrange the node</a:t>
            </a:r>
          </a:p>
        </p:txBody>
      </p:sp>
      <p:cxnSp>
        <p:nvCxnSpPr>
          <p:cNvPr id="18" name="Curved Connector 17"/>
          <p:cNvCxnSpPr>
            <a:stCxn id="16" idx="1"/>
          </p:cNvCxnSpPr>
          <p:nvPr/>
        </p:nvCxnSpPr>
        <p:spPr>
          <a:xfrm rot="10800000" flipV="1">
            <a:off x="4744276" y="3722343"/>
            <a:ext cx="1832908" cy="624369"/>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67846" y="4677893"/>
            <a:ext cx="1224579" cy="1015663"/>
          </a:xfrm>
          <a:prstGeom prst="rect">
            <a:avLst/>
          </a:prstGeom>
          <a:noFill/>
        </p:spPr>
        <p:txBody>
          <a:bodyPr wrap="square" rtlCol="0">
            <a:spAutoFit/>
          </a:bodyPr>
          <a:lstStyle/>
          <a:p>
            <a:pPr algn="ctr"/>
            <a:r>
              <a:rPr lang="en-US" sz="2000" b="1" dirty="0">
                <a:latin typeface="Garamond" panose="02020404030301010803" pitchFamily="18" charset="0"/>
              </a:rPr>
              <a:t>Scene graph of nodes</a:t>
            </a:r>
          </a:p>
        </p:txBody>
      </p:sp>
      <p:pic>
        <p:nvPicPr>
          <p:cNvPr id="28" name="Picture 27"/>
          <p:cNvPicPr>
            <a:picLocks noChangeAspect="1"/>
          </p:cNvPicPr>
          <p:nvPr/>
        </p:nvPicPr>
        <p:blipFill>
          <a:blip r:embed="rId4"/>
          <a:stretch>
            <a:fillRect/>
          </a:stretch>
        </p:blipFill>
        <p:spPr>
          <a:xfrm>
            <a:off x="5443749" y="967424"/>
            <a:ext cx="3448456" cy="2025284"/>
          </a:xfrm>
          <a:prstGeom prst="rect">
            <a:avLst/>
          </a:prstGeom>
        </p:spPr>
      </p:pic>
      <p:sp>
        <p:nvSpPr>
          <p:cNvPr id="20" name="TextBox 19"/>
          <p:cNvSpPr txBox="1"/>
          <p:nvPr/>
        </p:nvSpPr>
        <p:spPr>
          <a:xfrm>
            <a:off x="3551647" y="3133815"/>
            <a:ext cx="1603650" cy="400110"/>
          </a:xfrm>
          <a:prstGeom prst="rect">
            <a:avLst/>
          </a:prstGeom>
          <a:noFill/>
        </p:spPr>
        <p:txBody>
          <a:bodyPr wrap="square" rtlCol="0">
            <a:spAutoFit/>
          </a:bodyPr>
          <a:lstStyle/>
          <a:p>
            <a:pPr algn="ctr"/>
            <a:r>
              <a:rPr lang="en-US" sz="2000" b="1" dirty="0">
                <a:solidFill>
                  <a:srgbClr val="FF0000"/>
                </a:solidFill>
                <a:latin typeface="Garamond" panose="02020404030301010803" pitchFamily="18" charset="0"/>
              </a:rPr>
              <a:t>The stage</a:t>
            </a:r>
          </a:p>
        </p:txBody>
      </p:sp>
    </p:spTree>
    <p:extLst>
      <p:ext uri="{BB962C8B-B14F-4D97-AF65-F5344CB8AC3E}">
        <p14:creationId xmlns:p14="http://schemas.microsoft.com/office/powerpoint/2010/main" val="161040737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a:spcBef>
                <a:spcPts val="600"/>
              </a:spcBef>
            </a:pPr>
            <a:r>
              <a:rPr lang="en-US" dirty="0"/>
              <a:t>Moving a text by dragging the mouse.</a:t>
            </a:r>
          </a:p>
          <a:p>
            <a:pPr>
              <a:spcBef>
                <a:spcPts val="600"/>
              </a:spcBef>
            </a:pPr>
            <a:r>
              <a:rPr lang="en-US" dirty="0"/>
              <a:t>GUI Requirement</a:t>
            </a:r>
          </a:p>
          <a:p>
            <a:pPr lvl="1">
              <a:spcBef>
                <a:spcPts val="600"/>
              </a:spcBef>
            </a:pPr>
            <a:r>
              <a:rPr lang="en-US" dirty="0"/>
              <a:t>Pane </a:t>
            </a:r>
          </a:p>
          <a:p>
            <a:pPr lvl="1">
              <a:spcBef>
                <a:spcPts val="600"/>
              </a:spcBef>
            </a:pPr>
            <a:r>
              <a:rPr lang="en-US" dirty="0"/>
              <a:t>Text</a:t>
            </a:r>
          </a:p>
          <a:p>
            <a:pPr>
              <a:spcBef>
                <a:spcPts val="600"/>
              </a:spcBef>
            </a:pPr>
            <a:r>
              <a:rPr lang="en-US" dirty="0"/>
              <a:t>Event handling requirement</a:t>
            </a:r>
          </a:p>
          <a:p>
            <a:pPr lvl="1">
              <a:spcBef>
                <a:spcPts val="600"/>
              </a:spcBef>
            </a:pPr>
            <a:r>
              <a:rPr lang="en-US" dirty="0"/>
              <a:t>Handler type </a:t>
            </a:r>
          </a:p>
          <a:p>
            <a:pPr lvl="1">
              <a:spcBef>
                <a:spcPts val="600"/>
              </a:spcBef>
            </a:pPr>
            <a:r>
              <a:rPr lang="en-US" dirty="0"/>
              <a:t>Processing:</a:t>
            </a:r>
          </a:p>
          <a:p>
            <a:pPr>
              <a:spcBef>
                <a:spcPts val="600"/>
              </a:spcBef>
            </a:pPr>
            <a:endParaRPr lang="en-US" dirty="0"/>
          </a:p>
        </p:txBody>
      </p:sp>
      <p:sp>
        <p:nvSpPr>
          <p:cNvPr id="3" name="Title 2"/>
          <p:cNvSpPr>
            <a:spLocks noGrp="1"/>
          </p:cNvSpPr>
          <p:nvPr>
            <p:ph type="ctrTitle"/>
          </p:nvPr>
        </p:nvSpPr>
        <p:spPr/>
        <p:txBody>
          <a:bodyPr/>
          <a:lstStyle/>
          <a:p>
            <a:r>
              <a:rPr lang="en-US" dirty="0"/>
              <a:t>Mouse Events: Example</a:t>
            </a:r>
          </a:p>
        </p:txBody>
      </p:sp>
      <p:sp>
        <p:nvSpPr>
          <p:cNvPr id="4" name="Slide Number Placeholder 3"/>
          <p:cNvSpPr>
            <a:spLocks noGrp="1"/>
          </p:cNvSpPr>
          <p:nvPr>
            <p:ph type="sldNum" sz="quarter" idx="12"/>
          </p:nvPr>
        </p:nvSpPr>
        <p:spPr/>
        <p:txBody>
          <a:bodyPr/>
          <a:lstStyle/>
          <a:p>
            <a:fld id="{99AE015D-4E99-42B8-B1B4-4F7FEE987B9B}" type="slidenum">
              <a:rPr lang="en-US" smtClean="0"/>
              <a:pPr/>
              <a:t>50</a:t>
            </a:fld>
            <a:endParaRPr lang="en-US"/>
          </a:p>
        </p:txBody>
      </p:sp>
      <p:pic>
        <p:nvPicPr>
          <p:cNvPr id="5" name="Picture 4"/>
          <p:cNvPicPr>
            <a:picLocks noChangeAspect="1"/>
          </p:cNvPicPr>
          <p:nvPr/>
        </p:nvPicPr>
        <p:blipFill rotWithShape="1">
          <a:blip r:embed="rId3"/>
          <a:srcRect l="585"/>
          <a:stretch/>
        </p:blipFill>
        <p:spPr>
          <a:xfrm>
            <a:off x="4762147" y="1445247"/>
            <a:ext cx="3501109" cy="1536884"/>
          </a:xfrm>
          <a:prstGeom prst="rect">
            <a:avLst/>
          </a:prstGeom>
        </p:spPr>
      </p:pic>
      <p:sp>
        <p:nvSpPr>
          <p:cNvPr id="6" name="Content Placeholder 1"/>
          <p:cNvSpPr txBox="1">
            <a:spLocks/>
          </p:cNvSpPr>
          <p:nvPr/>
        </p:nvSpPr>
        <p:spPr>
          <a:xfrm>
            <a:off x="483062" y="2022842"/>
            <a:ext cx="1769918" cy="1115436"/>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800"/>
              </a:spcBef>
              <a:spcAft>
                <a:spcPts val="0"/>
              </a:spcAft>
              <a:buClr>
                <a:srgbClr val="1A864B"/>
              </a:buClr>
              <a:buFont typeface="Arial" panose="020B0604020202020204" pitchFamily="34" charset="0"/>
              <a:buChar char="•"/>
              <a:defRPr sz="2400" b="1" kern="1200">
                <a:solidFill>
                  <a:schemeClr val="tx1"/>
                </a:solidFill>
                <a:latin typeface="Garamond" panose="02020404030301010803" pitchFamily="18" charset="0"/>
                <a:ea typeface="+mn-ea"/>
                <a:cs typeface="+mn-cs"/>
              </a:defRPr>
            </a:lvl1pPr>
            <a:lvl2pPr marL="685800" indent="-228600" algn="l" defTabSz="914400" rtl="0" eaLnBrk="1" latinLnBrk="0" hangingPunct="1">
              <a:lnSpc>
                <a:spcPct val="100000"/>
              </a:lnSpc>
              <a:spcBef>
                <a:spcPts val="1800"/>
              </a:spcBef>
              <a:spcAft>
                <a:spcPts val="0"/>
              </a:spcAft>
              <a:buClr>
                <a:srgbClr val="1A864B"/>
              </a:buClr>
              <a:buFont typeface="Arial" panose="020B0604020202020204" pitchFamily="34" charset="0"/>
              <a:buChar char="•"/>
              <a:defRPr sz="2400" b="0" kern="1200">
                <a:solidFill>
                  <a:schemeClr val="tx1"/>
                </a:solidFill>
                <a:latin typeface="Garamond" panose="02020404030301010803" pitchFamily="18" charset="0"/>
                <a:ea typeface="+mn-ea"/>
                <a:cs typeface="+mn-cs"/>
              </a:defRPr>
            </a:lvl2pPr>
            <a:lvl3pPr marL="1143000" indent="-228600" algn="l" defTabSz="914400" rtl="0" eaLnBrk="1" latinLnBrk="0" hangingPunct="1">
              <a:lnSpc>
                <a:spcPct val="100000"/>
              </a:lnSpc>
              <a:spcBef>
                <a:spcPts val="1800"/>
              </a:spcBef>
              <a:spcAft>
                <a:spcPts val="0"/>
              </a:spcAft>
              <a:buClr>
                <a:srgbClr val="1A864B"/>
              </a:buClr>
              <a:buFont typeface="Arial" panose="020B0604020202020204" pitchFamily="34" charset="0"/>
              <a:buChar char="•"/>
              <a:defRPr sz="2000" b="0" kern="1200">
                <a:solidFill>
                  <a:schemeClr val="tx1"/>
                </a:solidFill>
                <a:latin typeface="Garamond" panose="02020404030301010803" pitchFamily="18" charset="0"/>
                <a:ea typeface="+mn-ea"/>
                <a:cs typeface="+mn-cs"/>
              </a:defRPr>
            </a:lvl3pPr>
            <a:lvl4pPr marL="1600200" indent="-228600" algn="l" defTabSz="914400" rtl="0" eaLnBrk="1" latinLnBrk="0" hangingPunct="1">
              <a:lnSpc>
                <a:spcPct val="100000"/>
              </a:lnSpc>
              <a:spcBef>
                <a:spcPts val="1800"/>
              </a:spcBef>
              <a:spcAft>
                <a:spcPts val="0"/>
              </a:spcAft>
              <a:buClr>
                <a:srgbClr val="1A864B"/>
              </a:buClr>
              <a:buFont typeface="Arial" panose="020B0604020202020204" pitchFamily="34" charset="0"/>
              <a:buChar char="•"/>
              <a:defRPr sz="1800" b="0" kern="1200">
                <a:solidFill>
                  <a:schemeClr val="tx1"/>
                </a:solidFill>
                <a:latin typeface="Garamond" panose="02020404030301010803" pitchFamily="18" charset="0"/>
                <a:ea typeface="+mn-ea"/>
                <a:cs typeface="+mn-cs"/>
              </a:defRPr>
            </a:lvl4pPr>
            <a:lvl5pPr marL="2057400" indent="-228600" algn="l" defTabSz="914400" rtl="0" eaLnBrk="1" latinLnBrk="0" hangingPunct="1">
              <a:lnSpc>
                <a:spcPct val="100000"/>
              </a:lnSpc>
              <a:spcBef>
                <a:spcPts val="1800"/>
              </a:spcBef>
              <a:spcAft>
                <a:spcPts val="0"/>
              </a:spcAft>
              <a:buClr>
                <a:srgbClr val="1A864B"/>
              </a:buClr>
              <a:buFont typeface="Arial" panose="020B0604020202020204" pitchFamily="34" charset="0"/>
              <a:buChar char="•"/>
              <a:defRPr sz="1800" b="0" kern="1200">
                <a:solidFill>
                  <a:schemeClr val="tx1"/>
                </a:solidFill>
                <a:latin typeface="Garamond" panose="02020404030301010803"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endParaRPr lang="en-US" dirty="0"/>
          </a:p>
        </p:txBody>
      </p:sp>
      <p:sp>
        <p:nvSpPr>
          <p:cNvPr id="7" name="Content Placeholder 1"/>
          <p:cNvSpPr txBox="1">
            <a:spLocks/>
          </p:cNvSpPr>
          <p:nvPr/>
        </p:nvSpPr>
        <p:spPr>
          <a:xfrm>
            <a:off x="300182" y="3981513"/>
            <a:ext cx="4246418" cy="1225487"/>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800"/>
              </a:spcBef>
              <a:spcAft>
                <a:spcPts val="0"/>
              </a:spcAft>
              <a:buClr>
                <a:srgbClr val="1A864B"/>
              </a:buClr>
              <a:buFont typeface="Arial" panose="020B0604020202020204" pitchFamily="34" charset="0"/>
              <a:buChar char="•"/>
              <a:defRPr sz="2400" b="1" kern="1200">
                <a:solidFill>
                  <a:schemeClr val="tx1"/>
                </a:solidFill>
                <a:latin typeface="Garamond" panose="02020404030301010803" pitchFamily="18" charset="0"/>
                <a:ea typeface="+mn-ea"/>
                <a:cs typeface="+mn-cs"/>
              </a:defRPr>
            </a:lvl1pPr>
            <a:lvl2pPr marL="685800" indent="-228600" algn="l" defTabSz="914400" rtl="0" eaLnBrk="1" latinLnBrk="0" hangingPunct="1">
              <a:lnSpc>
                <a:spcPct val="100000"/>
              </a:lnSpc>
              <a:spcBef>
                <a:spcPts val="1800"/>
              </a:spcBef>
              <a:spcAft>
                <a:spcPts val="0"/>
              </a:spcAft>
              <a:buClr>
                <a:srgbClr val="1A864B"/>
              </a:buClr>
              <a:buFont typeface="Arial" panose="020B0604020202020204" pitchFamily="34" charset="0"/>
              <a:buChar char="•"/>
              <a:defRPr sz="2400" b="0" kern="1200">
                <a:solidFill>
                  <a:schemeClr val="tx1"/>
                </a:solidFill>
                <a:latin typeface="Garamond" panose="02020404030301010803" pitchFamily="18" charset="0"/>
                <a:ea typeface="+mn-ea"/>
                <a:cs typeface="+mn-cs"/>
              </a:defRPr>
            </a:lvl2pPr>
            <a:lvl3pPr marL="1143000" indent="-228600" algn="l" defTabSz="914400" rtl="0" eaLnBrk="1" latinLnBrk="0" hangingPunct="1">
              <a:lnSpc>
                <a:spcPct val="100000"/>
              </a:lnSpc>
              <a:spcBef>
                <a:spcPts val="1800"/>
              </a:spcBef>
              <a:spcAft>
                <a:spcPts val="0"/>
              </a:spcAft>
              <a:buClr>
                <a:srgbClr val="1A864B"/>
              </a:buClr>
              <a:buFont typeface="Arial" panose="020B0604020202020204" pitchFamily="34" charset="0"/>
              <a:buChar char="•"/>
              <a:defRPr sz="2000" b="0" kern="1200">
                <a:solidFill>
                  <a:schemeClr val="tx1"/>
                </a:solidFill>
                <a:latin typeface="Garamond" panose="02020404030301010803" pitchFamily="18" charset="0"/>
                <a:ea typeface="+mn-ea"/>
                <a:cs typeface="+mn-cs"/>
              </a:defRPr>
            </a:lvl3pPr>
            <a:lvl4pPr marL="1600200" indent="-228600" algn="l" defTabSz="914400" rtl="0" eaLnBrk="1" latinLnBrk="0" hangingPunct="1">
              <a:lnSpc>
                <a:spcPct val="100000"/>
              </a:lnSpc>
              <a:spcBef>
                <a:spcPts val="1800"/>
              </a:spcBef>
              <a:spcAft>
                <a:spcPts val="0"/>
              </a:spcAft>
              <a:buClr>
                <a:srgbClr val="1A864B"/>
              </a:buClr>
              <a:buFont typeface="Arial" panose="020B0604020202020204" pitchFamily="34" charset="0"/>
              <a:buChar char="•"/>
              <a:defRPr sz="1800" b="0" kern="1200">
                <a:solidFill>
                  <a:schemeClr val="tx1"/>
                </a:solidFill>
                <a:latin typeface="Garamond" panose="02020404030301010803" pitchFamily="18" charset="0"/>
                <a:ea typeface="+mn-ea"/>
                <a:cs typeface="+mn-cs"/>
              </a:defRPr>
            </a:lvl4pPr>
            <a:lvl5pPr marL="2057400" indent="-228600" algn="l" defTabSz="914400" rtl="0" eaLnBrk="1" latinLnBrk="0" hangingPunct="1">
              <a:lnSpc>
                <a:spcPct val="100000"/>
              </a:lnSpc>
              <a:spcBef>
                <a:spcPts val="1800"/>
              </a:spcBef>
              <a:spcAft>
                <a:spcPts val="0"/>
              </a:spcAft>
              <a:buClr>
                <a:srgbClr val="1A864B"/>
              </a:buClr>
              <a:buFont typeface="Arial" panose="020B0604020202020204" pitchFamily="34" charset="0"/>
              <a:buChar char="•"/>
              <a:defRPr sz="1800" b="0" kern="1200">
                <a:solidFill>
                  <a:schemeClr val="tx1"/>
                </a:solidFill>
                <a:latin typeface="Garamond" panose="02020404030301010803"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endParaRPr lang="en-US" dirty="0"/>
          </a:p>
        </p:txBody>
      </p:sp>
      <p:sp>
        <p:nvSpPr>
          <p:cNvPr id="8" name="Content Placeholder 1"/>
          <p:cNvSpPr txBox="1">
            <a:spLocks/>
          </p:cNvSpPr>
          <p:nvPr/>
        </p:nvSpPr>
        <p:spPr>
          <a:xfrm>
            <a:off x="483062" y="4217212"/>
            <a:ext cx="3255001" cy="1530040"/>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800"/>
              </a:spcBef>
              <a:spcAft>
                <a:spcPts val="0"/>
              </a:spcAft>
              <a:buClr>
                <a:srgbClr val="1A864B"/>
              </a:buClr>
              <a:buFont typeface="Arial" panose="020B0604020202020204" pitchFamily="34" charset="0"/>
              <a:buChar char="•"/>
              <a:defRPr sz="2400" b="1" kern="1200">
                <a:solidFill>
                  <a:schemeClr val="tx1"/>
                </a:solidFill>
                <a:latin typeface="Garamond" panose="02020404030301010803" pitchFamily="18" charset="0"/>
                <a:ea typeface="+mn-ea"/>
                <a:cs typeface="+mn-cs"/>
              </a:defRPr>
            </a:lvl1pPr>
            <a:lvl2pPr marL="685800" indent="-228600" algn="l" defTabSz="914400" rtl="0" eaLnBrk="1" latinLnBrk="0" hangingPunct="1">
              <a:lnSpc>
                <a:spcPct val="100000"/>
              </a:lnSpc>
              <a:spcBef>
                <a:spcPts val="1800"/>
              </a:spcBef>
              <a:spcAft>
                <a:spcPts val="0"/>
              </a:spcAft>
              <a:buClr>
                <a:srgbClr val="1A864B"/>
              </a:buClr>
              <a:buFont typeface="Arial" panose="020B0604020202020204" pitchFamily="34" charset="0"/>
              <a:buChar char="•"/>
              <a:defRPr sz="2400" b="0" kern="1200">
                <a:solidFill>
                  <a:schemeClr val="tx1"/>
                </a:solidFill>
                <a:latin typeface="Garamond" panose="02020404030301010803" pitchFamily="18" charset="0"/>
                <a:ea typeface="+mn-ea"/>
                <a:cs typeface="+mn-cs"/>
              </a:defRPr>
            </a:lvl2pPr>
            <a:lvl3pPr marL="1143000" indent="-228600" algn="l" defTabSz="914400" rtl="0" eaLnBrk="1" latinLnBrk="0" hangingPunct="1">
              <a:lnSpc>
                <a:spcPct val="100000"/>
              </a:lnSpc>
              <a:spcBef>
                <a:spcPts val="1800"/>
              </a:spcBef>
              <a:spcAft>
                <a:spcPts val="0"/>
              </a:spcAft>
              <a:buClr>
                <a:srgbClr val="1A864B"/>
              </a:buClr>
              <a:buFont typeface="Arial" panose="020B0604020202020204" pitchFamily="34" charset="0"/>
              <a:buChar char="•"/>
              <a:defRPr sz="2000" b="0" kern="1200">
                <a:solidFill>
                  <a:schemeClr val="tx1"/>
                </a:solidFill>
                <a:latin typeface="Garamond" panose="02020404030301010803" pitchFamily="18" charset="0"/>
                <a:ea typeface="+mn-ea"/>
                <a:cs typeface="+mn-cs"/>
              </a:defRPr>
            </a:lvl3pPr>
            <a:lvl4pPr marL="1600200" indent="-228600" algn="l" defTabSz="914400" rtl="0" eaLnBrk="1" latinLnBrk="0" hangingPunct="1">
              <a:lnSpc>
                <a:spcPct val="100000"/>
              </a:lnSpc>
              <a:spcBef>
                <a:spcPts val="1800"/>
              </a:spcBef>
              <a:spcAft>
                <a:spcPts val="0"/>
              </a:spcAft>
              <a:buClr>
                <a:srgbClr val="1A864B"/>
              </a:buClr>
              <a:buFont typeface="Arial" panose="020B0604020202020204" pitchFamily="34" charset="0"/>
              <a:buChar char="•"/>
              <a:defRPr sz="1800" b="0" kern="1200">
                <a:solidFill>
                  <a:schemeClr val="tx1"/>
                </a:solidFill>
                <a:latin typeface="Garamond" panose="02020404030301010803" pitchFamily="18" charset="0"/>
                <a:ea typeface="+mn-ea"/>
                <a:cs typeface="+mn-cs"/>
              </a:defRPr>
            </a:lvl4pPr>
            <a:lvl5pPr marL="2057400" indent="-228600" algn="l" defTabSz="914400" rtl="0" eaLnBrk="1" latinLnBrk="0" hangingPunct="1">
              <a:lnSpc>
                <a:spcPct val="100000"/>
              </a:lnSpc>
              <a:spcBef>
                <a:spcPts val="1800"/>
              </a:spcBef>
              <a:spcAft>
                <a:spcPts val="0"/>
              </a:spcAft>
              <a:buClr>
                <a:srgbClr val="1A864B"/>
              </a:buClr>
              <a:buFont typeface="Arial" panose="020B0604020202020204" pitchFamily="34" charset="0"/>
              <a:buChar char="•"/>
              <a:defRPr sz="1800" b="0" kern="1200">
                <a:solidFill>
                  <a:schemeClr val="tx1"/>
                </a:solidFill>
                <a:latin typeface="Garamond" panose="02020404030301010803"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000" b="0" dirty="0">
                <a:solidFill>
                  <a:schemeClr val="accent5"/>
                </a:solidFill>
                <a:latin typeface="Times New Roman" panose="02020603050405020304" pitchFamily="18" charset="0"/>
                <a:cs typeface="Times New Roman" panose="02020603050405020304" pitchFamily="18" charset="0"/>
              </a:rPr>
              <a:t>Change the X and Y properties to the mouse x-coordinate and y-coordinate respectively.</a:t>
            </a:r>
          </a:p>
        </p:txBody>
      </p:sp>
      <p:pic>
        <p:nvPicPr>
          <p:cNvPr id="11" name="Picture 10"/>
          <p:cNvPicPr>
            <a:picLocks noChangeAspect="1"/>
          </p:cNvPicPr>
          <p:nvPr/>
        </p:nvPicPr>
        <p:blipFill>
          <a:blip r:embed="rId4"/>
          <a:stretch>
            <a:fillRect/>
          </a:stretch>
        </p:blipFill>
        <p:spPr>
          <a:xfrm>
            <a:off x="4248343" y="3138278"/>
            <a:ext cx="4528715" cy="3102743"/>
          </a:xfrm>
          <a:prstGeom prst="rect">
            <a:avLst/>
          </a:prstGeom>
        </p:spPr>
      </p:pic>
    </p:spTree>
    <p:extLst>
      <p:ext uri="{BB962C8B-B14F-4D97-AF65-F5344CB8AC3E}">
        <p14:creationId xmlns:p14="http://schemas.microsoft.com/office/powerpoint/2010/main" val="2324618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nodePh="1">
                                  <p:stCondLst>
                                    <p:cond delay="0"/>
                                  </p:stCondLst>
                                  <p:endCondLst>
                                    <p:cond evt="begin" delay="0">
                                      <p:tn val="9"/>
                                    </p:cond>
                                  </p:end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Fired whenever a key is </a:t>
            </a:r>
            <a:r>
              <a:rPr lang="en-US" dirty="0">
                <a:solidFill>
                  <a:schemeClr val="accent5"/>
                </a:solidFill>
              </a:rPr>
              <a:t>pressed</a:t>
            </a:r>
            <a:r>
              <a:rPr lang="en-US" dirty="0"/>
              <a:t>, </a:t>
            </a:r>
            <a:r>
              <a:rPr lang="en-US" dirty="0">
                <a:solidFill>
                  <a:schemeClr val="accent6"/>
                </a:solidFill>
              </a:rPr>
              <a:t>released</a:t>
            </a:r>
            <a:r>
              <a:rPr lang="en-US" dirty="0"/>
              <a:t>, or </a:t>
            </a:r>
            <a:r>
              <a:rPr lang="en-US" dirty="0">
                <a:solidFill>
                  <a:schemeClr val="accent4"/>
                </a:solidFill>
              </a:rPr>
              <a:t>typed</a:t>
            </a:r>
            <a:r>
              <a:rPr lang="en-US" dirty="0"/>
              <a:t> on a node or a scene.</a:t>
            </a:r>
          </a:p>
          <a:p>
            <a:r>
              <a:rPr lang="en-US" dirty="0"/>
              <a:t>Enable the use of the keys to control and perform actions, or get input from the keyboard.</a:t>
            </a:r>
          </a:p>
        </p:txBody>
      </p:sp>
      <p:sp>
        <p:nvSpPr>
          <p:cNvPr id="3" name="Title 2"/>
          <p:cNvSpPr>
            <a:spLocks noGrp="1"/>
          </p:cNvSpPr>
          <p:nvPr>
            <p:ph type="ctrTitle"/>
          </p:nvPr>
        </p:nvSpPr>
        <p:spPr/>
        <p:txBody>
          <a:bodyPr/>
          <a:lstStyle/>
          <a:p>
            <a:r>
              <a:rPr lang="en-US" dirty="0"/>
              <a:t>Key Events</a:t>
            </a:r>
          </a:p>
        </p:txBody>
      </p:sp>
      <p:sp>
        <p:nvSpPr>
          <p:cNvPr id="4" name="Slide Number Placeholder 3"/>
          <p:cNvSpPr>
            <a:spLocks noGrp="1"/>
          </p:cNvSpPr>
          <p:nvPr>
            <p:ph type="sldNum" sz="quarter" idx="12"/>
          </p:nvPr>
        </p:nvSpPr>
        <p:spPr/>
        <p:txBody>
          <a:bodyPr/>
          <a:lstStyle/>
          <a:p>
            <a:fld id="{99AE015D-4E99-42B8-B1B4-4F7FEE987B9B}" type="slidenum">
              <a:rPr lang="en-US" smtClean="0"/>
              <a:pPr/>
              <a:t>51</a:t>
            </a:fld>
            <a:endParaRPr lang="en-US"/>
          </a:p>
        </p:txBody>
      </p:sp>
      <p:pic>
        <p:nvPicPr>
          <p:cNvPr id="7" name="Picture 6"/>
          <p:cNvPicPr>
            <a:picLocks noChangeAspect="1"/>
          </p:cNvPicPr>
          <p:nvPr/>
        </p:nvPicPr>
        <p:blipFill>
          <a:blip r:embed="rId3"/>
          <a:stretch>
            <a:fillRect/>
          </a:stretch>
        </p:blipFill>
        <p:spPr>
          <a:xfrm>
            <a:off x="679988" y="3369056"/>
            <a:ext cx="8048598" cy="2412423"/>
          </a:xfrm>
          <a:prstGeom prst="rect">
            <a:avLst/>
          </a:prstGeom>
        </p:spPr>
      </p:pic>
    </p:spTree>
    <p:extLst>
      <p:ext uri="{BB962C8B-B14F-4D97-AF65-F5344CB8AC3E}">
        <p14:creationId xmlns:p14="http://schemas.microsoft.com/office/powerpoint/2010/main" val="307838020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0182" y="3514473"/>
            <a:ext cx="3287302" cy="2740431"/>
          </a:xfrm>
        </p:spPr>
        <p:txBody>
          <a:bodyPr>
            <a:normAutofit/>
          </a:bodyPr>
          <a:lstStyle/>
          <a:p>
            <a:pPr>
              <a:spcBef>
                <a:spcPts val="1200"/>
              </a:spcBef>
            </a:pPr>
            <a:r>
              <a:rPr lang="en-US" sz="2000" dirty="0"/>
              <a:t>"Key Typed" events</a:t>
            </a:r>
          </a:p>
          <a:p>
            <a:pPr>
              <a:spcBef>
                <a:spcPts val="1200"/>
              </a:spcBef>
            </a:pPr>
            <a:r>
              <a:rPr lang="en-US" sz="2000" b="0" dirty="0">
                <a:latin typeface="Times New Roman" panose="02020603050405020304" pitchFamily="18" charset="0"/>
                <a:cs typeface="Times New Roman" panose="02020603050405020304" pitchFamily="18" charset="0"/>
              </a:rPr>
              <a:t>No key typed events are generated for keys that don't generate Unicode characters. </a:t>
            </a:r>
          </a:p>
          <a:p>
            <a:pPr lvl="1">
              <a:spcBef>
                <a:spcPts val="1200"/>
              </a:spcBef>
            </a:pPr>
            <a:r>
              <a:rPr lang="en-US" sz="1900" dirty="0"/>
              <a:t>Action keys: F1, Enter</a:t>
            </a:r>
          </a:p>
          <a:p>
            <a:pPr lvl="1">
              <a:spcBef>
                <a:spcPts val="1200"/>
              </a:spcBef>
            </a:pPr>
            <a:r>
              <a:rPr lang="en-US" sz="1900" dirty="0"/>
              <a:t>Modifier keys: Alt, Shift</a:t>
            </a:r>
          </a:p>
        </p:txBody>
      </p:sp>
      <p:sp>
        <p:nvSpPr>
          <p:cNvPr id="3" name="Title 2"/>
          <p:cNvSpPr>
            <a:spLocks noGrp="1"/>
          </p:cNvSpPr>
          <p:nvPr>
            <p:ph type="ctrTitle"/>
          </p:nvPr>
        </p:nvSpPr>
        <p:spPr/>
        <p:txBody>
          <a:bodyPr/>
          <a:lstStyle/>
          <a:p>
            <a:r>
              <a:rPr lang="en-US" dirty="0"/>
              <a:t>Key Event Types</a:t>
            </a:r>
          </a:p>
        </p:txBody>
      </p:sp>
      <p:sp>
        <p:nvSpPr>
          <p:cNvPr id="4" name="Slide Number Placeholder 3"/>
          <p:cNvSpPr>
            <a:spLocks noGrp="1"/>
          </p:cNvSpPr>
          <p:nvPr>
            <p:ph type="sldNum" sz="quarter" idx="12"/>
          </p:nvPr>
        </p:nvSpPr>
        <p:spPr/>
        <p:txBody>
          <a:bodyPr/>
          <a:lstStyle/>
          <a:p>
            <a:fld id="{99AE015D-4E99-42B8-B1B4-4F7FEE987B9B}" type="slidenum">
              <a:rPr lang="en-US" smtClean="0"/>
              <a:pPr/>
              <a:t>52</a:t>
            </a:fld>
            <a:endParaRPr lang="en-US"/>
          </a:p>
        </p:txBody>
      </p:sp>
      <p:graphicFrame>
        <p:nvGraphicFramePr>
          <p:cNvPr id="6" name="Table 5"/>
          <p:cNvGraphicFramePr>
            <a:graphicFrameLocks noGrp="1"/>
          </p:cNvGraphicFramePr>
          <p:nvPr>
            <p:extLst>
              <p:ext uri="{D42A27DB-BD31-4B8C-83A1-F6EECF244321}">
                <p14:modId xmlns:p14="http://schemas.microsoft.com/office/powerpoint/2010/main" val="196610704"/>
              </p:ext>
            </p:extLst>
          </p:nvPr>
        </p:nvGraphicFramePr>
        <p:xfrm>
          <a:off x="401709" y="1002521"/>
          <a:ext cx="8500605" cy="1927860"/>
        </p:xfrm>
        <a:graphic>
          <a:graphicData uri="http://schemas.openxmlformats.org/drawingml/2006/table">
            <a:tbl>
              <a:tblPr firstRow="1" bandRow="1">
                <a:tableStyleId>{5940675A-B579-460E-94D1-54222C63F5DA}</a:tableStyleId>
              </a:tblPr>
              <a:tblGrid>
                <a:gridCol w="1868355">
                  <a:extLst>
                    <a:ext uri="{9D8B030D-6E8A-4147-A177-3AD203B41FA5}">
                      <a16:colId xmlns:a16="http://schemas.microsoft.com/office/drawing/2014/main" val="3501158308"/>
                    </a:ext>
                  </a:extLst>
                </a:gridCol>
                <a:gridCol w="4241497">
                  <a:extLst>
                    <a:ext uri="{9D8B030D-6E8A-4147-A177-3AD203B41FA5}">
                      <a16:colId xmlns:a16="http://schemas.microsoft.com/office/drawing/2014/main" val="720234430"/>
                    </a:ext>
                  </a:extLst>
                </a:gridCol>
                <a:gridCol w="2390753">
                  <a:extLst>
                    <a:ext uri="{9D8B030D-6E8A-4147-A177-3AD203B41FA5}">
                      <a16:colId xmlns:a16="http://schemas.microsoft.com/office/drawing/2014/main" val="64059572"/>
                    </a:ext>
                  </a:extLst>
                </a:gridCol>
              </a:tblGrid>
              <a:tr h="546100">
                <a:tc>
                  <a:txBody>
                    <a:bodyPr/>
                    <a:lstStyle/>
                    <a:p>
                      <a:pPr algn="ctr"/>
                      <a:r>
                        <a:rPr lang="en-US" sz="1800" dirty="0">
                          <a:latin typeface="Times New Roman" panose="02020603050405020304" pitchFamily="18" charset="0"/>
                          <a:cs typeface="Times New Roman" panose="02020603050405020304" pitchFamily="18" charset="0"/>
                        </a:rPr>
                        <a:t>Mouse Event</a:t>
                      </a:r>
                    </a:p>
                  </a:txBody>
                  <a:tcPr anchor="ctr">
                    <a:solidFill>
                      <a:schemeClr val="accent6">
                        <a:lumMod val="20000"/>
                        <a:lumOff val="80000"/>
                      </a:schemeClr>
                    </a:solidFill>
                  </a:tcPr>
                </a:tc>
                <a:tc>
                  <a:txBody>
                    <a:bodyPr/>
                    <a:lstStyle/>
                    <a:p>
                      <a:pPr algn="ctr"/>
                      <a:r>
                        <a:rPr lang="en-US" sz="1800" dirty="0">
                          <a:latin typeface="Times New Roman" panose="02020603050405020304" pitchFamily="18" charset="0"/>
                          <a:cs typeface="Times New Roman" panose="02020603050405020304" pitchFamily="18" charset="0"/>
                        </a:rPr>
                        <a:t>Description</a:t>
                      </a:r>
                    </a:p>
                  </a:txBody>
                  <a:tcPr anchor="ctr">
                    <a:solidFill>
                      <a:schemeClr val="accent6">
                        <a:lumMod val="20000"/>
                        <a:lumOff val="80000"/>
                      </a:schemeClr>
                    </a:solidFill>
                  </a:tcPr>
                </a:tc>
                <a:tc>
                  <a:txBody>
                    <a:bodyPr/>
                    <a:lstStyle/>
                    <a:p>
                      <a:pPr algn="ctr"/>
                      <a:r>
                        <a:rPr lang="en-US" sz="1800" dirty="0">
                          <a:latin typeface="Times New Roman" panose="02020603050405020304" pitchFamily="18" charset="0"/>
                          <a:cs typeface="Times New Roman" panose="02020603050405020304" pitchFamily="18" charset="0"/>
                        </a:rPr>
                        <a:t>Registrar Method</a:t>
                      </a:r>
                    </a:p>
                  </a:txBody>
                  <a:tcPr anchor="ctr">
                    <a:solidFill>
                      <a:schemeClr val="accent6">
                        <a:lumMod val="20000"/>
                        <a:lumOff val="80000"/>
                      </a:schemeClr>
                    </a:solidFill>
                  </a:tcPr>
                </a:tc>
                <a:extLst>
                  <a:ext uri="{0D108BD9-81ED-4DB2-BD59-A6C34878D82A}">
                    <a16:rowId xmlns:a16="http://schemas.microsoft.com/office/drawing/2014/main" val="2680474412"/>
                  </a:ext>
                </a:extLst>
              </a:tr>
              <a:tr h="370840">
                <a:tc>
                  <a:txBody>
                    <a:bodyPr/>
                    <a:lstStyle/>
                    <a:p>
                      <a:pPr algn="l"/>
                      <a:r>
                        <a:rPr lang="en-US" sz="1800" kern="1200" dirty="0">
                          <a:solidFill>
                            <a:schemeClr val="tx1"/>
                          </a:solidFill>
                          <a:latin typeface="+mn-lt"/>
                          <a:ea typeface="+mn-ea"/>
                          <a:cs typeface="+mn-cs"/>
                        </a:rPr>
                        <a:t>KEY_PRESSED</a:t>
                      </a:r>
                    </a:p>
                  </a:txBody>
                  <a:tcPr anchor="ctr"/>
                </a:tc>
                <a:tc>
                  <a:txBody>
                    <a:bodyPr/>
                    <a:lstStyle/>
                    <a:p>
                      <a:r>
                        <a:rPr lang="en-US" sz="1800" dirty="0">
                          <a:latin typeface="Times New Roman" panose="02020603050405020304" pitchFamily="18" charset="0"/>
                          <a:cs typeface="Times New Roman" panose="02020603050405020304" pitchFamily="18" charset="0"/>
                        </a:rPr>
                        <a:t>occurs when a key has been pressed.</a:t>
                      </a:r>
                    </a:p>
                  </a:txBody>
                  <a:tcPr/>
                </a:tc>
                <a:tc>
                  <a:txBody>
                    <a:bodyPr/>
                    <a:lstStyle/>
                    <a:p>
                      <a:pPr algn="ctr"/>
                      <a:r>
                        <a:rPr lang="en-US" sz="1800" dirty="0" err="1">
                          <a:latin typeface="Times New Roman" panose="02020603050405020304" pitchFamily="18" charset="0"/>
                          <a:cs typeface="Times New Roman" panose="02020603050405020304" pitchFamily="18" charset="0"/>
                        </a:rPr>
                        <a:t>setOnKeyPressed</a:t>
                      </a:r>
                      <a:r>
                        <a:rPr lang="en-US" sz="1800" dirty="0">
                          <a:latin typeface="Times New Roman" panose="02020603050405020304" pitchFamily="18" charset="0"/>
                          <a:cs typeface="Times New Roman" panose="02020603050405020304" pitchFamily="18" charset="0"/>
                        </a:rPr>
                        <a:t>()</a:t>
                      </a:r>
                      <a:endParaRPr lang="en-US" sz="1800"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94402559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tx1"/>
                          </a:solidFill>
                          <a:latin typeface="+mn-lt"/>
                          <a:ea typeface="+mn-ea"/>
                          <a:cs typeface="+mn-cs"/>
                        </a:rPr>
                        <a:t>KEY_RELEASED</a:t>
                      </a:r>
                    </a:p>
                  </a:txBody>
                  <a:tcPr anchor="ctr"/>
                </a:tc>
                <a:tc>
                  <a:txBody>
                    <a:bodyPr/>
                    <a:lstStyle/>
                    <a:p>
                      <a:r>
                        <a:rPr lang="en-US" sz="1800" dirty="0">
                          <a:latin typeface="Times New Roman" panose="02020603050405020304" pitchFamily="18" charset="0"/>
                          <a:cs typeface="Times New Roman" panose="02020603050405020304" pitchFamily="18" charset="0"/>
                        </a:rPr>
                        <a:t>occurs when a key has been released</a:t>
                      </a:r>
                    </a:p>
                  </a:txBody>
                  <a:tcPr/>
                </a:tc>
                <a:tc>
                  <a:txBody>
                    <a:bodyPr/>
                    <a:lstStyle/>
                    <a:p>
                      <a:pPr algn="ctr"/>
                      <a:r>
                        <a:rPr lang="en-US" sz="1800" dirty="0" err="1">
                          <a:latin typeface="Times New Roman" panose="02020603050405020304" pitchFamily="18" charset="0"/>
                          <a:cs typeface="Times New Roman" panose="02020603050405020304" pitchFamily="18" charset="0"/>
                        </a:rPr>
                        <a:t>setOnKeyReleased</a:t>
                      </a:r>
                      <a:r>
                        <a:rPr lang="en-US" sz="1800" dirty="0">
                          <a:latin typeface="Times New Roman" panose="02020603050405020304" pitchFamily="18" charset="0"/>
                          <a:cs typeface="Times New Roman" panose="02020603050405020304" pitchFamily="18" charset="0"/>
                        </a:rPr>
                        <a:t>()</a:t>
                      </a:r>
                      <a:endParaRPr lang="en-US" sz="1800"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3160952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tx1"/>
                          </a:solidFill>
                          <a:latin typeface="+mn-lt"/>
                          <a:ea typeface="+mn-ea"/>
                          <a:cs typeface="+mn-cs"/>
                        </a:rPr>
                        <a:t>KEY_TYPED</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latin typeface="Times New Roman" panose="02020603050405020304" pitchFamily="18" charset="0"/>
                          <a:cs typeface="Times New Roman" panose="02020603050405020304" pitchFamily="18" charset="0"/>
                        </a:rPr>
                        <a:t>occurs when a character-generating key was typed (pressed and released).</a:t>
                      </a:r>
                    </a:p>
                  </a:txBody>
                  <a:tcPr/>
                </a:tc>
                <a:tc>
                  <a:txBody>
                    <a:bodyPr/>
                    <a:lstStyle/>
                    <a:p>
                      <a:pPr algn="ctr"/>
                      <a:r>
                        <a:rPr lang="en-US" sz="1800" dirty="0" err="1">
                          <a:latin typeface="Times New Roman" panose="02020603050405020304" pitchFamily="18" charset="0"/>
                          <a:cs typeface="Times New Roman" panose="02020603050405020304" pitchFamily="18" charset="0"/>
                        </a:rPr>
                        <a:t>setOnKeyTyped</a:t>
                      </a:r>
                      <a:r>
                        <a:rPr lang="en-US" sz="1800" dirty="0">
                          <a:latin typeface="Times New Roman" panose="02020603050405020304" pitchFamily="18" charset="0"/>
                          <a:cs typeface="Times New Roman" panose="02020603050405020304" pitchFamily="18" charset="0"/>
                        </a:rPr>
                        <a:t>()</a:t>
                      </a:r>
                      <a:endParaRPr lang="en-US" sz="1800"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963798910"/>
                  </a:ext>
                </a:extLst>
              </a:tr>
            </a:tbl>
          </a:graphicData>
        </a:graphic>
      </p:graphicFrame>
      <p:pic>
        <p:nvPicPr>
          <p:cNvPr id="7"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87484" y="3720528"/>
            <a:ext cx="5242046" cy="2248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sp>
        <p:nvSpPr>
          <p:cNvPr id="5" name="Rectangle 4"/>
          <p:cNvSpPr/>
          <p:nvPr/>
        </p:nvSpPr>
        <p:spPr>
          <a:xfrm>
            <a:off x="4865076" y="3329807"/>
            <a:ext cx="2441694" cy="369332"/>
          </a:xfrm>
          <a:prstGeom prst="rect">
            <a:avLst/>
          </a:prstGeom>
        </p:spPr>
        <p:txBody>
          <a:bodyPr wrap="none">
            <a:spAutoFit/>
          </a:bodyPr>
          <a:lstStyle/>
          <a:p>
            <a:r>
              <a:rPr lang="en-US" dirty="0">
                <a:latin typeface="Times New Roman" panose="02020603050405020304" pitchFamily="18" charset="0"/>
                <a:cs typeface="Times New Roman" panose="02020603050405020304" pitchFamily="18" charset="0"/>
              </a:rPr>
              <a:t>The </a:t>
            </a:r>
            <a:r>
              <a:rPr lang="en-US" dirty="0" err="1">
                <a:latin typeface="Times New Roman" panose="02020603050405020304" pitchFamily="18" charset="0"/>
                <a:cs typeface="Times New Roman" panose="02020603050405020304" pitchFamily="18" charset="0"/>
              </a:rPr>
              <a:t>KeyCode</a:t>
            </a:r>
            <a:r>
              <a:rPr lang="en-US" dirty="0">
                <a:latin typeface="Times New Roman" panose="02020603050405020304" pitchFamily="18" charset="0"/>
                <a:cs typeface="Times New Roman" panose="02020603050405020304" pitchFamily="18" charset="0"/>
              </a:rPr>
              <a:t> Constants</a:t>
            </a:r>
          </a:p>
        </p:txBody>
      </p:sp>
      <p:sp>
        <p:nvSpPr>
          <p:cNvPr id="8" name="Rectangle 7"/>
          <p:cNvSpPr/>
          <p:nvPr/>
        </p:nvSpPr>
        <p:spPr>
          <a:xfrm>
            <a:off x="7525714" y="6157090"/>
            <a:ext cx="1475084" cy="276999"/>
          </a:xfrm>
          <a:prstGeom prst="rect">
            <a:avLst/>
          </a:prstGeom>
        </p:spPr>
        <p:txBody>
          <a:bodyPr wrap="none">
            <a:spAutoFit/>
          </a:bodyPr>
          <a:lstStyle/>
          <a:p>
            <a:r>
              <a:rPr lang="en-US" sz="1200" dirty="0">
                <a:latin typeface="Times New Roman" panose="02020603050405020304" pitchFamily="18" charset="0"/>
                <a:cs typeface="Times New Roman" panose="02020603050405020304" pitchFamily="18" charset="0"/>
              </a:rPr>
              <a:t>KeyEventDemo.java</a:t>
            </a:r>
          </a:p>
        </p:txBody>
      </p:sp>
    </p:spTree>
    <p:extLst>
      <p:ext uri="{BB962C8B-B14F-4D97-AF65-F5344CB8AC3E}">
        <p14:creationId xmlns:p14="http://schemas.microsoft.com/office/powerpoint/2010/main" val="114111963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a:t>Example: Control Circle with Mouse and Key</a:t>
            </a:r>
          </a:p>
        </p:txBody>
      </p:sp>
      <p:sp>
        <p:nvSpPr>
          <p:cNvPr id="4" name="Slide Number Placeholder 3"/>
          <p:cNvSpPr>
            <a:spLocks noGrp="1"/>
          </p:cNvSpPr>
          <p:nvPr>
            <p:ph type="sldNum" sz="quarter" idx="12"/>
          </p:nvPr>
        </p:nvSpPr>
        <p:spPr/>
        <p:txBody>
          <a:bodyPr/>
          <a:lstStyle/>
          <a:p>
            <a:fld id="{99AE015D-4E99-42B8-B1B4-4F7FEE987B9B}" type="slidenum">
              <a:rPr lang="en-US" smtClean="0"/>
              <a:pPr/>
              <a:t>53</a:t>
            </a:fld>
            <a:endParaRPr lang="en-US"/>
          </a:p>
        </p:txBody>
      </p:sp>
      <p:pic>
        <p:nvPicPr>
          <p:cNvPr id="2" name="Picture 1">
            <a:extLst>
              <a:ext uri="{FF2B5EF4-FFF2-40B4-BE49-F238E27FC236}">
                <a16:creationId xmlns:a16="http://schemas.microsoft.com/office/drawing/2014/main" id="{2F737873-22B6-423E-93A0-FCE7D585E1E6}"/>
              </a:ext>
            </a:extLst>
          </p:cNvPr>
          <p:cNvPicPr>
            <a:picLocks noChangeAspect="1"/>
          </p:cNvPicPr>
          <p:nvPr/>
        </p:nvPicPr>
        <p:blipFill>
          <a:blip r:embed="rId3"/>
          <a:stretch>
            <a:fillRect/>
          </a:stretch>
        </p:blipFill>
        <p:spPr>
          <a:xfrm>
            <a:off x="314469" y="1012242"/>
            <a:ext cx="4004956" cy="5418065"/>
          </a:xfrm>
          <a:prstGeom prst="rect">
            <a:avLst/>
          </a:prstGeom>
        </p:spPr>
      </p:pic>
      <p:pic>
        <p:nvPicPr>
          <p:cNvPr id="6" name="Picture 5">
            <a:extLst>
              <a:ext uri="{FF2B5EF4-FFF2-40B4-BE49-F238E27FC236}">
                <a16:creationId xmlns:a16="http://schemas.microsoft.com/office/drawing/2014/main" id="{B8990B9D-2053-4373-BB18-5563B2551A85}"/>
              </a:ext>
            </a:extLst>
          </p:cNvPr>
          <p:cNvPicPr>
            <a:picLocks noChangeAspect="1"/>
          </p:cNvPicPr>
          <p:nvPr/>
        </p:nvPicPr>
        <p:blipFill>
          <a:blip r:embed="rId4"/>
          <a:stretch>
            <a:fillRect/>
          </a:stretch>
        </p:blipFill>
        <p:spPr>
          <a:xfrm>
            <a:off x="4440411" y="1228358"/>
            <a:ext cx="4389120" cy="4985832"/>
          </a:xfrm>
          <a:prstGeom prst="rect">
            <a:avLst/>
          </a:prstGeom>
        </p:spPr>
      </p:pic>
    </p:spTree>
    <p:extLst>
      <p:ext uri="{BB962C8B-B14F-4D97-AF65-F5344CB8AC3E}">
        <p14:creationId xmlns:p14="http://schemas.microsoft.com/office/powerpoint/2010/main" val="163067610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2400" dirty="0"/>
              <a:t>Animations</a:t>
            </a:r>
          </a:p>
        </p:txBody>
      </p:sp>
    </p:spTree>
    <p:extLst>
      <p:ext uri="{BB962C8B-B14F-4D97-AF65-F5344CB8AC3E}">
        <p14:creationId xmlns:p14="http://schemas.microsoft.com/office/powerpoint/2010/main" val="57786456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a:spcBef>
                <a:spcPts val="600"/>
              </a:spcBef>
            </a:pPr>
            <a:r>
              <a:rPr lang="en-US" sz="2000" dirty="0"/>
              <a:t>JavaFX provides the Animation class with the core functionality for all animations.</a:t>
            </a:r>
          </a:p>
          <a:p>
            <a:pPr>
              <a:spcBef>
                <a:spcPts val="600"/>
              </a:spcBef>
            </a:pPr>
            <a:r>
              <a:rPr lang="en-US" sz="2000" dirty="0"/>
              <a:t>An animation can run in a loop by setting </a:t>
            </a:r>
            <a:r>
              <a:rPr lang="en-US" sz="2000" dirty="0" err="1"/>
              <a:t>cycleCount</a:t>
            </a:r>
            <a:r>
              <a:rPr lang="en-US" sz="2000" dirty="0"/>
              <a:t>. </a:t>
            </a:r>
          </a:p>
          <a:p>
            <a:pPr lvl="1">
              <a:spcBef>
                <a:spcPts val="600"/>
              </a:spcBef>
            </a:pPr>
            <a:r>
              <a:rPr lang="en-US" sz="2000" dirty="0"/>
              <a:t> An Animation with indefinite duration (a </a:t>
            </a:r>
            <a:r>
              <a:rPr lang="en-US" sz="2000" dirty="0" err="1"/>
              <a:t>cycleCount</a:t>
            </a:r>
            <a:r>
              <a:rPr lang="en-US" sz="2000" dirty="0"/>
              <a:t> of INDEFINITE) runs repeatedly until the stop() method is explicitly called</a:t>
            </a:r>
          </a:p>
          <a:p>
            <a:pPr>
              <a:spcBef>
                <a:spcPts val="600"/>
              </a:spcBef>
            </a:pPr>
            <a:r>
              <a:rPr lang="en-US" sz="2000" dirty="0"/>
              <a:t>To make an animation run back and forth while looping, set the </a:t>
            </a:r>
            <a:r>
              <a:rPr lang="en-US" sz="2000" dirty="0" err="1"/>
              <a:t>autoReverse</a:t>
            </a:r>
            <a:r>
              <a:rPr lang="en-US" sz="2000" dirty="0"/>
              <a:t> -flag. </a:t>
            </a:r>
          </a:p>
        </p:txBody>
      </p:sp>
      <p:sp>
        <p:nvSpPr>
          <p:cNvPr id="3" name="Title 2"/>
          <p:cNvSpPr>
            <a:spLocks noGrp="1"/>
          </p:cNvSpPr>
          <p:nvPr>
            <p:ph type="ctrTitle"/>
          </p:nvPr>
        </p:nvSpPr>
        <p:spPr/>
        <p:txBody>
          <a:bodyPr/>
          <a:lstStyle/>
          <a:p>
            <a:r>
              <a:rPr lang="en-US" dirty="0"/>
              <a:t>Animation </a:t>
            </a:r>
          </a:p>
        </p:txBody>
      </p:sp>
      <p:sp>
        <p:nvSpPr>
          <p:cNvPr id="4" name="Slide Number Placeholder 3"/>
          <p:cNvSpPr>
            <a:spLocks noGrp="1"/>
          </p:cNvSpPr>
          <p:nvPr>
            <p:ph type="sldNum" sz="quarter" idx="12"/>
          </p:nvPr>
        </p:nvSpPr>
        <p:spPr/>
        <p:txBody>
          <a:bodyPr/>
          <a:lstStyle/>
          <a:p>
            <a:fld id="{99AE015D-4E99-42B8-B1B4-4F7FEE987B9B}" type="slidenum">
              <a:rPr lang="en-US" smtClean="0"/>
              <a:pPr/>
              <a:t>55</a:t>
            </a:fld>
            <a:endParaRPr lang="en-US"/>
          </a:p>
        </p:txBody>
      </p:sp>
      <p:pic>
        <p:nvPicPr>
          <p:cNvPr id="5" name="Picture 4"/>
          <p:cNvPicPr>
            <a:picLocks noChangeAspect="1"/>
          </p:cNvPicPr>
          <p:nvPr/>
        </p:nvPicPr>
        <p:blipFill>
          <a:blip r:embed="rId3"/>
          <a:stretch>
            <a:fillRect/>
          </a:stretch>
        </p:blipFill>
        <p:spPr>
          <a:xfrm>
            <a:off x="742121" y="3409604"/>
            <a:ext cx="7658431" cy="2848736"/>
          </a:xfrm>
          <a:prstGeom prst="rect">
            <a:avLst/>
          </a:prstGeom>
        </p:spPr>
      </p:pic>
    </p:spTree>
    <p:extLst>
      <p:ext uri="{BB962C8B-B14F-4D97-AF65-F5344CB8AC3E}">
        <p14:creationId xmlns:p14="http://schemas.microsoft.com/office/powerpoint/2010/main" val="94499755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sz="2000" dirty="0"/>
              <a:t>Creates a path animation that spans its duration. </a:t>
            </a:r>
          </a:p>
          <a:p>
            <a:r>
              <a:rPr lang="en-US" sz="2000" dirty="0"/>
              <a:t>The translation along the path is done by updating the </a:t>
            </a:r>
            <a:r>
              <a:rPr lang="en-US" sz="2000" dirty="0" err="1"/>
              <a:t>translateX</a:t>
            </a:r>
            <a:r>
              <a:rPr lang="en-US" sz="2000" dirty="0"/>
              <a:t> and </a:t>
            </a:r>
            <a:r>
              <a:rPr lang="en-US" sz="2000" dirty="0" err="1"/>
              <a:t>translateY</a:t>
            </a:r>
            <a:r>
              <a:rPr lang="en-US" sz="2000" dirty="0"/>
              <a:t> variables of the node.</a:t>
            </a:r>
          </a:p>
          <a:p>
            <a:r>
              <a:rPr lang="en-US" sz="2000" dirty="0"/>
              <a:t>The animated path is defined by the outline of a shape. </a:t>
            </a:r>
          </a:p>
        </p:txBody>
      </p:sp>
      <p:sp>
        <p:nvSpPr>
          <p:cNvPr id="3" name="Title 2"/>
          <p:cNvSpPr>
            <a:spLocks noGrp="1"/>
          </p:cNvSpPr>
          <p:nvPr>
            <p:ph type="ctrTitle"/>
          </p:nvPr>
        </p:nvSpPr>
        <p:spPr/>
        <p:txBody>
          <a:bodyPr/>
          <a:lstStyle/>
          <a:p>
            <a:r>
              <a:rPr lang="en-US" dirty="0" err="1"/>
              <a:t>PathTransition</a:t>
            </a:r>
            <a:endParaRPr lang="en-US" dirty="0"/>
          </a:p>
        </p:txBody>
      </p:sp>
      <p:sp>
        <p:nvSpPr>
          <p:cNvPr id="4" name="Slide Number Placeholder 3"/>
          <p:cNvSpPr>
            <a:spLocks noGrp="1"/>
          </p:cNvSpPr>
          <p:nvPr>
            <p:ph type="sldNum" sz="quarter" idx="12"/>
          </p:nvPr>
        </p:nvSpPr>
        <p:spPr/>
        <p:txBody>
          <a:bodyPr/>
          <a:lstStyle/>
          <a:p>
            <a:fld id="{99AE015D-4E99-42B8-B1B4-4F7FEE987B9B}" type="slidenum">
              <a:rPr lang="en-US" smtClean="0"/>
              <a:pPr/>
              <a:t>56</a:t>
            </a:fld>
            <a:endParaRPr lang="en-US"/>
          </a:p>
        </p:txBody>
      </p:sp>
      <p:pic>
        <p:nvPicPr>
          <p:cNvPr id="5" name="Picture 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1001" y="3187687"/>
            <a:ext cx="8292818" cy="31679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spTree>
    <p:extLst>
      <p:ext uri="{BB962C8B-B14F-4D97-AF65-F5344CB8AC3E}">
        <p14:creationId xmlns:p14="http://schemas.microsoft.com/office/powerpoint/2010/main" val="389245060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err="1"/>
              <a:t>PathTransition</a:t>
            </a:r>
            <a:r>
              <a:rPr lang="en-US" dirty="0"/>
              <a:t>: Example 1</a:t>
            </a:r>
          </a:p>
        </p:txBody>
      </p:sp>
      <p:sp>
        <p:nvSpPr>
          <p:cNvPr id="4" name="Slide Number Placeholder 3"/>
          <p:cNvSpPr>
            <a:spLocks noGrp="1"/>
          </p:cNvSpPr>
          <p:nvPr>
            <p:ph type="sldNum" sz="quarter" idx="12"/>
          </p:nvPr>
        </p:nvSpPr>
        <p:spPr/>
        <p:txBody>
          <a:bodyPr/>
          <a:lstStyle/>
          <a:p>
            <a:fld id="{99AE015D-4E99-42B8-B1B4-4F7FEE987B9B}" type="slidenum">
              <a:rPr lang="en-US" smtClean="0"/>
              <a:pPr/>
              <a:t>57</a:t>
            </a:fld>
            <a:endParaRPr lang="en-US"/>
          </a:p>
        </p:txBody>
      </p:sp>
      <p:pic>
        <p:nvPicPr>
          <p:cNvPr id="5" name="Picture 4"/>
          <p:cNvPicPr>
            <a:picLocks noChangeAspect="1"/>
          </p:cNvPicPr>
          <p:nvPr/>
        </p:nvPicPr>
        <p:blipFill>
          <a:blip r:embed="rId3"/>
          <a:stretch>
            <a:fillRect/>
          </a:stretch>
        </p:blipFill>
        <p:spPr>
          <a:xfrm>
            <a:off x="5911735" y="966366"/>
            <a:ext cx="2965679" cy="2611568"/>
          </a:xfrm>
          <a:prstGeom prst="rect">
            <a:avLst/>
          </a:prstGeom>
        </p:spPr>
      </p:pic>
      <p:pic>
        <p:nvPicPr>
          <p:cNvPr id="7" name="Picture 6"/>
          <p:cNvPicPr>
            <a:picLocks noChangeAspect="1"/>
          </p:cNvPicPr>
          <p:nvPr/>
        </p:nvPicPr>
        <p:blipFill>
          <a:blip r:embed="rId4"/>
          <a:stretch>
            <a:fillRect/>
          </a:stretch>
        </p:blipFill>
        <p:spPr>
          <a:xfrm>
            <a:off x="314469" y="996845"/>
            <a:ext cx="5161501" cy="5396459"/>
          </a:xfrm>
          <a:prstGeom prst="rect">
            <a:avLst/>
          </a:prstGeom>
        </p:spPr>
      </p:pic>
      <p:sp>
        <p:nvSpPr>
          <p:cNvPr id="8" name="Content Placeholder 1"/>
          <p:cNvSpPr txBox="1">
            <a:spLocks/>
          </p:cNvSpPr>
          <p:nvPr/>
        </p:nvSpPr>
        <p:spPr>
          <a:xfrm>
            <a:off x="5937247" y="3577934"/>
            <a:ext cx="2914657" cy="2704421"/>
          </a:xfrm>
          <a:prstGeom prst="rect">
            <a:avLst/>
          </a:prstGeom>
        </p:spPr>
        <p:txBody>
          <a:bodyPr vert="horz" lIns="91440" tIns="45720" rIns="91440" bIns="45720" rtlCol="0">
            <a:noAutofit/>
          </a:bodyPr>
          <a:lstStyle>
            <a:lvl1pPr marL="228600" indent="-228600" algn="l" defTabSz="914400" rtl="0" eaLnBrk="1" latinLnBrk="0" hangingPunct="1">
              <a:lnSpc>
                <a:spcPct val="100000"/>
              </a:lnSpc>
              <a:spcBef>
                <a:spcPts val="1800"/>
              </a:spcBef>
              <a:spcAft>
                <a:spcPts val="0"/>
              </a:spcAft>
              <a:buClr>
                <a:srgbClr val="1A864B"/>
              </a:buClr>
              <a:buFont typeface="Arial" panose="020B0604020202020204" pitchFamily="34" charset="0"/>
              <a:buChar char="•"/>
              <a:defRPr sz="2400" b="1" kern="1200">
                <a:solidFill>
                  <a:schemeClr val="tx1"/>
                </a:solidFill>
                <a:latin typeface="Garamond" panose="02020404030301010803" pitchFamily="18" charset="0"/>
                <a:ea typeface="+mn-ea"/>
                <a:cs typeface="+mn-cs"/>
              </a:defRPr>
            </a:lvl1pPr>
            <a:lvl2pPr marL="685800" indent="-228600" algn="l" defTabSz="914400" rtl="0" eaLnBrk="1" latinLnBrk="0" hangingPunct="1">
              <a:lnSpc>
                <a:spcPct val="100000"/>
              </a:lnSpc>
              <a:spcBef>
                <a:spcPts val="1800"/>
              </a:spcBef>
              <a:spcAft>
                <a:spcPts val="0"/>
              </a:spcAft>
              <a:buClr>
                <a:srgbClr val="1A864B"/>
              </a:buClr>
              <a:buFont typeface="Arial" panose="020B0604020202020204" pitchFamily="34" charset="0"/>
              <a:buChar char="•"/>
              <a:defRPr sz="2400" b="0" kern="1200">
                <a:solidFill>
                  <a:schemeClr val="tx1"/>
                </a:solidFill>
                <a:latin typeface="Times New Roman" panose="02020603050405020304" pitchFamily="18" charset="0"/>
                <a:ea typeface="+mn-ea"/>
                <a:cs typeface="Times New Roman" panose="02020603050405020304" pitchFamily="18" charset="0"/>
              </a:defRPr>
            </a:lvl2pPr>
            <a:lvl3pPr marL="1143000" indent="-228600" algn="l" defTabSz="914400" rtl="0" eaLnBrk="1" latinLnBrk="0" hangingPunct="1">
              <a:lnSpc>
                <a:spcPct val="100000"/>
              </a:lnSpc>
              <a:spcBef>
                <a:spcPts val="1800"/>
              </a:spcBef>
              <a:spcAft>
                <a:spcPts val="0"/>
              </a:spcAft>
              <a:buClr>
                <a:srgbClr val="1A864B"/>
              </a:buClr>
              <a:buFont typeface="Arial" panose="020B0604020202020204" pitchFamily="34" charset="0"/>
              <a:buChar char="•"/>
              <a:defRPr sz="2000" b="0" kern="1200">
                <a:solidFill>
                  <a:schemeClr val="tx1"/>
                </a:solidFill>
                <a:latin typeface="Times New Roman" panose="02020603050405020304" pitchFamily="18" charset="0"/>
                <a:ea typeface="+mn-ea"/>
                <a:cs typeface="Times New Roman" panose="02020603050405020304" pitchFamily="18" charset="0"/>
              </a:defRPr>
            </a:lvl3pPr>
            <a:lvl4pPr marL="1600200" indent="-228600" algn="l" defTabSz="914400" rtl="0" eaLnBrk="1" latinLnBrk="0" hangingPunct="1">
              <a:lnSpc>
                <a:spcPct val="100000"/>
              </a:lnSpc>
              <a:spcBef>
                <a:spcPts val="1800"/>
              </a:spcBef>
              <a:spcAft>
                <a:spcPts val="0"/>
              </a:spcAft>
              <a:buClr>
                <a:srgbClr val="1A864B"/>
              </a:buClr>
              <a:buFont typeface="Arial" panose="020B0604020202020204" pitchFamily="34" charset="0"/>
              <a:buChar char="•"/>
              <a:defRPr sz="1800" b="0" kern="1200">
                <a:solidFill>
                  <a:schemeClr val="tx1"/>
                </a:solidFill>
                <a:latin typeface="Times New Roman" panose="02020603050405020304" pitchFamily="18" charset="0"/>
                <a:ea typeface="+mn-ea"/>
                <a:cs typeface="Times New Roman" panose="02020603050405020304" pitchFamily="18" charset="0"/>
              </a:defRPr>
            </a:lvl4pPr>
            <a:lvl5pPr marL="2057400" indent="-228600" algn="l" defTabSz="914400" rtl="0" eaLnBrk="1" latinLnBrk="0" hangingPunct="1">
              <a:lnSpc>
                <a:spcPct val="100000"/>
              </a:lnSpc>
              <a:spcBef>
                <a:spcPts val="1800"/>
              </a:spcBef>
              <a:spcAft>
                <a:spcPts val="0"/>
              </a:spcAft>
              <a:buClr>
                <a:srgbClr val="1A864B"/>
              </a:buClr>
              <a:buFont typeface="Arial" panose="020B0604020202020204" pitchFamily="34" charset="0"/>
              <a:buChar char="•"/>
              <a:defRPr sz="1800" b="0" kern="1200">
                <a:solidFill>
                  <a:schemeClr val="tx1"/>
                </a:solidFill>
                <a:latin typeface="Times New Roman" panose="02020603050405020304" pitchFamily="18" charset="0"/>
                <a:ea typeface="+mn-ea"/>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600"/>
              </a:spcBef>
            </a:pPr>
            <a:r>
              <a:rPr lang="en-US" sz="1600" dirty="0"/>
              <a:t>Create a </a:t>
            </a:r>
            <a:r>
              <a:rPr lang="en-US" sz="1600" dirty="0" err="1"/>
              <a:t>PathTransition</a:t>
            </a:r>
            <a:r>
              <a:rPr lang="en-US" sz="1600" dirty="0"/>
              <a:t> objet.</a:t>
            </a:r>
          </a:p>
          <a:p>
            <a:pPr>
              <a:spcBef>
                <a:spcPts val="600"/>
              </a:spcBef>
            </a:pPr>
            <a:r>
              <a:rPr lang="en-US" sz="1600" dirty="0"/>
              <a:t>Set the duration.</a:t>
            </a:r>
          </a:p>
          <a:p>
            <a:pPr>
              <a:spcBef>
                <a:spcPts val="600"/>
              </a:spcBef>
            </a:pPr>
            <a:r>
              <a:rPr lang="en-US" sz="1600" dirty="0"/>
              <a:t>Set the node, the object to be moved.</a:t>
            </a:r>
          </a:p>
          <a:p>
            <a:pPr>
              <a:spcBef>
                <a:spcPts val="600"/>
              </a:spcBef>
            </a:pPr>
            <a:r>
              <a:rPr lang="en-US" sz="1600" dirty="0"/>
              <a:t>Set the path, the route the node will pass through. </a:t>
            </a:r>
          </a:p>
          <a:p>
            <a:pPr>
              <a:spcBef>
                <a:spcPts val="600"/>
              </a:spcBef>
            </a:pPr>
            <a:r>
              <a:rPr lang="en-US" sz="1600" dirty="0"/>
              <a:t>Set cycle count. </a:t>
            </a:r>
          </a:p>
          <a:p>
            <a:pPr>
              <a:spcBef>
                <a:spcPts val="600"/>
              </a:spcBef>
            </a:pPr>
            <a:r>
              <a:rPr lang="en-US" sz="1600" dirty="0"/>
              <a:t>Set orientation. </a:t>
            </a:r>
          </a:p>
        </p:txBody>
      </p:sp>
    </p:spTree>
    <p:extLst>
      <p:ext uri="{BB962C8B-B14F-4D97-AF65-F5344CB8AC3E}">
        <p14:creationId xmlns:p14="http://schemas.microsoft.com/office/powerpoint/2010/main" val="247957493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stretch>
            <a:fillRect/>
          </a:stretch>
        </p:blipFill>
        <p:spPr>
          <a:xfrm>
            <a:off x="360494" y="971550"/>
            <a:ext cx="4322342" cy="4075532"/>
          </a:xfrm>
          <a:prstGeom prst="rect">
            <a:avLst/>
          </a:prstGeom>
        </p:spPr>
      </p:pic>
      <p:sp>
        <p:nvSpPr>
          <p:cNvPr id="3" name="Title 2"/>
          <p:cNvSpPr>
            <a:spLocks noGrp="1"/>
          </p:cNvSpPr>
          <p:nvPr>
            <p:ph type="ctrTitle"/>
          </p:nvPr>
        </p:nvSpPr>
        <p:spPr/>
        <p:txBody>
          <a:bodyPr/>
          <a:lstStyle/>
          <a:p>
            <a:r>
              <a:rPr lang="en-US" dirty="0"/>
              <a:t>Timeline: Show/Hide a Text</a:t>
            </a:r>
          </a:p>
        </p:txBody>
      </p:sp>
      <p:sp>
        <p:nvSpPr>
          <p:cNvPr id="4" name="Slide Number Placeholder 3"/>
          <p:cNvSpPr>
            <a:spLocks noGrp="1"/>
          </p:cNvSpPr>
          <p:nvPr>
            <p:ph type="sldNum" sz="quarter" idx="12"/>
          </p:nvPr>
        </p:nvSpPr>
        <p:spPr/>
        <p:txBody>
          <a:bodyPr/>
          <a:lstStyle/>
          <a:p>
            <a:fld id="{99AE015D-4E99-42B8-B1B4-4F7FEE987B9B}" type="slidenum">
              <a:rPr lang="en-US" smtClean="0"/>
              <a:pPr/>
              <a:t>58</a:t>
            </a:fld>
            <a:endParaRPr lang="en-US"/>
          </a:p>
        </p:txBody>
      </p:sp>
      <p:sp>
        <p:nvSpPr>
          <p:cNvPr id="6" name="Rectangle 5"/>
          <p:cNvSpPr/>
          <p:nvPr/>
        </p:nvSpPr>
        <p:spPr>
          <a:xfrm>
            <a:off x="745362" y="2247388"/>
            <a:ext cx="4197927" cy="8837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3241806" y="2514664"/>
            <a:ext cx="985652" cy="191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9" name="Table 8"/>
          <p:cNvGraphicFramePr>
            <a:graphicFrameLocks noGrp="1"/>
          </p:cNvGraphicFramePr>
          <p:nvPr/>
        </p:nvGraphicFramePr>
        <p:xfrm>
          <a:off x="5555329" y="1038519"/>
          <a:ext cx="3230436" cy="2293722"/>
        </p:xfrm>
        <a:graphic>
          <a:graphicData uri="http://schemas.openxmlformats.org/drawingml/2006/table">
            <a:tbl>
              <a:tblPr firstRow="1" bandRow="1">
                <a:tableStyleId>{5940675A-B579-460E-94D1-54222C63F5DA}</a:tableStyleId>
              </a:tblPr>
              <a:tblGrid>
                <a:gridCol w="3230436">
                  <a:extLst>
                    <a:ext uri="{9D8B030D-6E8A-4147-A177-3AD203B41FA5}">
                      <a16:colId xmlns:a16="http://schemas.microsoft.com/office/drawing/2014/main" val="988526720"/>
                    </a:ext>
                  </a:extLst>
                </a:gridCol>
              </a:tblGrid>
              <a:tr h="403962">
                <a:tc>
                  <a:txBody>
                    <a:bodyPr/>
                    <a:lstStyle/>
                    <a:p>
                      <a:pPr algn="ctr"/>
                      <a:r>
                        <a:rPr lang="en-US" sz="1600" dirty="0">
                          <a:latin typeface="Times New Roman" panose="02020603050405020304" pitchFamily="18" charset="0"/>
                          <a:cs typeface="Times New Roman" panose="02020603050405020304" pitchFamily="18" charset="0"/>
                        </a:rPr>
                        <a:t>Timeline</a:t>
                      </a:r>
                    </a:p>
                  </a:txBody>
                  <a:tcPr anchor="ctr"/>
                </a:tc>
                <a:extLst>
                  <a:ext uri="{0D108BD9-81ED-4DB2-BD59-A6C34878D82A}">
                    <a16:rowId xmlns:a16="http://schemas.microsoft.com/office/drawing/2014/main" val="2156443302"/>
                  </a:ext>
                </a:extLst>
              </a:tr>
              <a:tr h="370840">
                <a:tc>
                  <a:txBody>
                    <a:bodyPr/>
                    <a:lstStyle/>
                    <a:p>
                      <a:r>
                        <a:rPr lang="en-US" sz="1600" dirty="0">
                          <a:latin typeface="Times New Roman" panose="02020603050405020304" pitchFamily="18" charset="0"/>
                          <a:cs typeface="Times New Roman" panose="02020603050405020304" pitchFamily="18" charset="0"/>
                          <a:hlinkClick r:id="rId4"/>
                        </a:rPr>
                        <a:t>+</a:t>
                      </a:r>
                      <a:r>
                        <a:rPr lang="en-US" sz="1600" dirty="0" err="1">
                          <a:latin typeface="Times New Roman" panose="02020603050405020304" pitchFamily="18" charset="0"/>
                          <a:cs typeface="Times New Roman" panose="02020603050405020304" pitchFamily="18" charset="0"/>
                          <a:hlinkClick r:id="rId4"/>
                        </a:rPr>
                        <a:t>autoReverse</a:t>
                      </a:r>
                      <a:r>
                        <a:rPr lang="en-US" sz="1600" dirty="0">
                          <a:latin typeface="Times New Roman" panose="02020603050405020304" pitchFamily="18" charset="0"/>
                          <a:cs typeface="Times New Roman" panose="02020603050405020304" pitchFamily="18" charset="0"/>
                        </a:rPr>
                        <a:t> </a:t>
                      </a:r>
                    </a:p>
                    <a:p>
                      <a:r>
                        <a:rPr lang="en-US" sz="1600" dirty="0">
                          <a:latin typeface="Times New Roman" panose="02020603050405020304" pitchFamily="18" charset="0"/>
                          <a:cs typeface="Times New Roman" panose="02020603050405020304" pitchFamily="18" charset="0"/>
                          <a:hlinkClick r:id="rId5"/>
                        </a:rPr>
                        <a:t>+</a:t>
                      </a:r>
                      <a:r>
                        <a:rPr lang="en-US" sz="1600" dirty="0" err="1">
                          <a:latin typeface="Times New Roman" panose="02020603050405020304" pitchFamily="18" charset="0"/>
                          <a:cs typeface="Times New Roman" panose="02020603050405020304" pitchFamily="18" charset="0"/>
                          <a:hlinkClick r:id="rId5"/>
                        </a:rPr>
                        <a:t>cycleCount</a:t>
                      </a:r>
                      <a:endParaRPr lang="en-US"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4191371511"/>
                  </a:ext>
                </a:extLst>
              </a:tr>
              <a:tr h="370840">
                <a:tc>
                  <a:txBody>
                    <a:bodyPr/>
                    <a:lstStyle/>
                    <a:p>
                      <a:r>
                        <a:rPr lang="en-US" sz="1600" dirty="0">
                          <a:latin typeface="Times New Roman" panose="02020603050405020304" pitchFamily="18" charset="0"/>
                          <a:cs typeface="Times New Roman" panose="02020603050405020304" pitchFamily="18" charset="0"/>
                        </a:rPr>
                        <a:t>Timeline()</a:t>
                      </a:r>
                    </a:p>
                    <a:p>
                      <a:r>
                        <a:rPr lang="en-US" sz="1600" dirty="0">
                          <a:latin typeface="Times New Roman" panose="02020603050405020304" pitchFamily="18" charset="0"/>
                          <a:cs typeface="Times New Roman" panose="02020603050405020304" pitchFamily="18" charset="0"/>
                        </a:rPr>
                        <a:t>Timeline(</a:t>
                      </a:r>
                      <a:r>
                        <a:rPr lang="en-US" sz="1600" dirty="0" err="1">
                          <a:latin typeface="Times New Roman" panose="02020603050405020304" pitchFamily="18" charset="0"/>
                          <a:cs typeface="Times New Roman" panose="02020603050405020304" pitchFamily="18" charset="0"/>
                        </a:rPr>
                        <a:t>KeyFrame</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keyFrames</a:t>
                      </a:r>
                      <a:r>
                        <a:rPr lang="en-US" sz="1600" dirty="0">
                          <a:latin typeface="Times New Roman" panose="02020603050405020304" pitchFamily="18" charset="0"/>
                          <a:cs typeface="Times New Roman" panose="02020603050405020304" pitchFamily="18" charset="0"/>
                        </a:rPr>
                        <a:t>)</a:t>
                      </a:r>
                    </a:p>
                    <a:p>
                      <a:r>
                        <a:rPr lang="en-US" sz="1600" dirty="0">
                          <a:latin typeface="Times New Roman" panose="02020603050405020304" pitchFamily="18" charset="0"/>
                          <a:cs typeface="Times New Roman" panose="02020603050405020304" pitchFamily="18" charset="0"/>
                        </a:rPr>
                        <a:t>+play()</a:t>
                      </a:r>
                    </a:p>
                    <a:p>
                      <a:r>
                        <a:rPr lang="en-US" sz="1600" dirty="0">
                          <a:latin typeface="Times New Roman" panose="02020603050405020304" pitchFamily="18" charset="0"/>
                          <a:cs typeface="Times New Roman" panose="02020603050405020304" pitchFamily="18" charset="0"/>
                        </a:rPr>
                        <a:t>+stop()</a:t>
                      </a:r>
                    </a:p>
                    <a:p>
                      <a:r>
                        <a:rPr lang="en-US" sz="1600" dirty="0">
                          <a:latin typeface="Times New Roman" panose="02020603050405020304" pitchFamily="18" charset="0"/>
                          <a:cs typeface="Times New Roman" panose="02020603050405020304" pitchFamily="18" charset="0"/>
                        </a:rPr>
                        <a:t>+pause()</a:t>
                      </a:r>
                    </a:p>
                  </a:txBody>
                  <a:tcPr/>
                </a:tc>
                <a:extLst>
                  <a:ext uri="{0D108BD9-81ED-4DB2-BD59-A6C34878D82A}">
                    <a16:rowId xmlns:a16="http://schemas.microsoft.com/office/drawing/2014/main" val="444295055"/>
                  </a:ext>
                </a:extLst>
              </a:tr>
            </a:tbl>
          </a:graphicData>
        </a:graphic>
      </p:graphicFrame>
      <p:pic>
        <p:nvPicPr>
          <p:cNvPr id="11" name="Picture 10"/>
          <p:cNvPicPr>
            <a:picLocks noChangeAspect="1"/>
          </p:cNvPicPr>
          <p:nvPr/>
        </p:nvPicPr>
        <p:blipFill>
          <a:blip r:embed="rId6"/>
          <a:stretch>
            <a:fillRect/>
          </a:stretch>
        </p:blipFill>
        <p:spPr>
          <a:xfrm>
            <a:off x="360494" y="5160675"/>
            <a:ext cx="4883908" cy="1064633"/>
          </a:xfrm>
          <a:prstGeom prst="rect">
            <a:avLst/>
          </a:prstGeom>
          <a:ln>
            <a:solidFill>
              <a:schemeClr val="accent1"/>
            </a:solidFill>
          </a:ln>
        </p:spPr>
      </p:pic>
    </p:spTree>
    <p:extLst>
      <p:ext uri="{BB962C8B-B14F-4D97-AF65-F5344CB8AC3E}">
        <p14:creationId xmlns:p14="http://schemas.microsoft.com/office/powerpoint/2010/main" val="144716257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a:t>Example: </a:t>
            </a:r>
            <a:r>
              <a:rPr lang="en-US" dirty="0" err="1"/>
              <a:t>ClockPane</a:t>
            </a:r>
            <a:r>
              <a:rPr lang="en-US" dirty="0"/>
              <a:t> (1/3)</a:t>
            </a:r>
          </a:p>
        </p:txBody>
      </p:sp>
      <p:sp>
        <p:nvSpPr>
          <p:cNvPr id="4" name="Slide Number Placeholder 3"/>
          <p:cNvSpPr>
            <a:spLocks noGrp="1"/>
          </p:cNvSpPr>
          <p:nvPr>
            <p:ph type="sldNum" sz="quarter" idx="12"/>
          </p:nvPr>
        </p:nvSpPr>
        <p:spPr/>
        <p:txBody>
          <a:bodyPr/>
          <a:lstStyle/>
          <a:p>
            <a:fld id="{99AE015D-4E99-42B8-B1B4-4F7FEE987B9B}" type="slidenum">
              <a:rPr lang="en-US" smtClean="0"/>
              <a:pPr/>
              <a:t>59</a:t>
            </a:fld>
            <a:endParaRPr lang="en-US"/>
          </a:p>
        </p:txBody>
      </p:sp>
      <p:pic>
        <p:nvPicPr>
          <p:cNvPr id="6" name="Picture 5"/>
          <p:cNvPicPr>
            <a:picLocks noChangeAspect="1"/>
          </p:cNvPicPr>
          <p:nvPr/>
        </p:nvPicPr>
        <p:blipFill rotWithShape="1">
          <a:blip r:embed="rId3"/>
          <a:srcRect t="1115" r="2066"/>
          <a:stretch/>
        </p:blipFill>
        <p:spPr>
          <a:xfrm>
            <a:off x="4155380" y="1599667"/>
            <a:ext cx="4339538" cy="4403922"/>
          </a:xfrm>
          <a:prstGeom prst="rect">
            <a:avLst/>
          </a:prstGeom>
        </p:spPr>
      </p:pic>
      <p:pic>
        <p:nvPicPr>
          <p:cNvPr id="2" name="Picture 1"/>
          <p:cNvPicPr>
            <a:picLocks noChangeAspect="1"/>
          </p:cNvPicPr>
          <p:nvPr/>
        </p:nvPicPr>
        <p:blipFill>
          <a:blip r:embed="rId4"/>
          <a:stretch>
            <a:fillRect/>
          </a:stretch>
        </p:blipFill>
        <p:spPr>
          <a:xfrm>
            <a:off x="314470" y="944631"/>
            <a:ext cx="3784825" cy="5486400"/>
          </a:xfrm>
          <a:prstGeom prst="rect">
            <a:avLst/>
          </a:prstGeom>
        </p:spPr>
      </p:pic>
      <p:pic>
        <p:nvPicPr>
          <p:cNvPr id="7"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31160" y="1718353"/>
            <a:ext cx="1545158" cy="16741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spTree>
    <p:extLst>
      <p:ext uri="{BB962C8B-B14F-4D97-AF65-F5344CB8AC3E}">
        <p14:creationId xmlns:p14="http://schemas.microsoft.com/office/powerpoint/2010/main" val="4071837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0182" y="1071414"/>
            <a:ext cx="8543637" cy="2026561"/>
          </a:xfrm>
        </p:spPr>
        <p:txBody>
          <a:bodyPr>
            <a:noAutofit/>
          </a:bodyPr>
          <a:lstStyle/>
          <a:p>
            <a:r>
              <a:rPr lang="en-US" dirty="0"/>
              <a:t>An instance of the class Scene (package </a:t>
            </a:r>
            <a:r>
              <a:rPr lang="en-US" dirty="0" err="1">
                <a:solidFill>
                  <a:schemeClr val="accent2"/>
                </a:solidFill>
              </a:rPr>
              <a:t>javafx.scene</a:t>
            </a:r>
            <a:r>
              <a:rPr lang="en-US" dirty="0"/>
              <a:t>).</a:t>
            </a:r>
          </a:p>
          <a:p>
            <a:r>
              <a:rPr lang="en-US" dirty="0"/>
              <a:t>The container for all content in a scene graph.</a:t>
            </a:r>
          </a:p>
          <a:p>
            <a:r>
              <a:rPr lang="en-US" dirty="0"/>
              <a:t>The stage contains one active scene that defines the GUI as a scene graph-tree data structure of an app’s visual elements.</a:t>
            </a:r>
          </a:p>
        </p:txBody>
      </p:sp>
      <p:sp>
        <p:nvSpPr>
          <p:cNvPr id="3" name="Title 2"/>
          <p:cNvSpPr>
            <a:spLocks noGrp="1"/>
          </p:cNvSpPr>
          <p:nvPr>
            <p:ph type="ctrTitle"/>
          </p:nvPr>
        </p:nvSpPr>
        <p:spPr/>
        <p:txBody>
          <a:bodyPr/>
          <a:lstStyle/>
          <a:p>
            <a:r>
              <a:rPr lang="en-US" dirty="0"/>
              <a:t>JavaFX App Window Structure: 2) Scene</a:t>
            </a:r>
          </a:p>
        </p:txBody>
      </p:sp>
      <p:sp>
        <p:nvSpPr>
          <p:cNvPr id="4" name="Slide Number Placeholder 3"/>
          <p:cNvSpPr>
            <a:spLocks noGrp="1"/>
          </p:cNvSpPr>
          <p:nvPr>
            <p:ph type="sldNum" sz="quarter" idx="12"/>
          </p:nvPr>
        </p:nvSpPr>
        <p:spPr/>
        <p:txBody>
          <a:bodyPr/>
          <a:lstStyle/>
          <a:p>
            <a:fld id="{99AE015D-4E99-42B8-B1B4-4F7FEE987B9B}" type="slidenum">
              <a:rPr lang="en-US" smtClean="0"/>
              <a:pPr/>
              <a:t>6</a:t>
            </a:fld>
            <a:endParaRPr lang="en-US"/>
          </a:p>
        </p:txBody>
      </p:sp>
      <p:pic>
        <p:nvPicPr>
          <p:cNvPr id="34" name="Picture 33"/>
          <p:cNvPicPr>
            <a:picLocks noChangeAspect="1"/>
          </p:cNvPicPr>
          <p:nvPr/>
        </p:nvPicPr>
        <p:blipFill>
          <a:blip r:embed="rId3"/>
          <a:stretch>
            <a:fillRect/>
          </a:stretch>
        </p:blipFill>
        <p:spPr>
          <a:xfrm>
            <a:off x="1215611" y="3744845"/>
            <a:ext cx="4297288" cy="2651251"/>
          </a:xfrm>
          <a:prstGeom prst="rect">
            <a:avLst/>
          </a:prstGeom>
        </p:spPr>
      </p:pic>
      <p:cxnSp>
        <p:nvCxnSpPr>
          <p:cNvPr id="35" name="Curved Connector 34"/>
          <p:cNvCxnSpPr>
            <a:stCxn id="38" idx="0"/>
          </p:cNvCxnSpPr>
          <p:nvPr/>
        </p:nvCxnSpPr>
        <p:spPr>
          <a:xfrm rot="16200000" flipV="1">
            <a:off x="5589469" y="2733200"/>
            <a:ext cx="604794" cy="4300256"/>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Curved Connector 35"/>
          <p:cNvCxnSpPr>
            <a:stCxn id="38" idx="0"/>
          </p:cNvCxnSpPr>
          <p:nvPr/>
        </p:nvCxnSpPr>
        <p:spPr>
          <a:xfrm rot="16200000" flipV="1">
            <a:off x="6158576" y="3302307"/>
            <a:ext cx="234215" cy="3532622"/>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Curved Connector 36"/>
          <p:cNvCxnSpPr>
            <a:stCxn id="38" idx="2"/>
          </p:cNvCxnSpPr>
          <p:nvPr/>
        </p:nvCxnSpPr>
        <p:spPr>
          <a:xfrm rot="5400000" flipH="1">
            <a:off x="5424202" y="3583597"/>
            <a:ext cx="745237" cy="4490347"/>
          </a:xfrm>
          <a:prstGeom prst="curvedConnector4">
            <a:avLst>
              <a:gd name="adj1" fmla="val 24451"/>
              <a:gd name="adj2" fmla="val 58928"/>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7240169" y="5185725"/>
            <a:ext cx="1603650" cy="1015663"/>
          </a:xfrm>
          <a:prstGeom prst="rect">
            <a:avLst/>
          </a:prstGeom>
          <a:noFill/>
        </p:spPr>
        <p:txBody>
          <a:bodyPr wrap="square" rtlCol="0">
            <a:spAutoFit/>
          </a:bodyPr>
          <a:lstStyle/>
          <a:p>
            <a:pPr algn="ctr"/>
            <a:r>
              <a:rPr lang="en-US" sz="2000" b="1" dirty="0">
                <a:latin typeface="Garamond" panose="02020404030301010803" pitchFamily="18" charset="0"/>
              </a:rPr>
              <a:t>JavaFx components are nodes</a:t>
            </a:r>
          </a:p>
        </p:txBody>
      </p:sp>
      <p:cxnSp>
        <p:nvCxnSpPr>
          <p:cNvPr id="39" name="Curved Connector 38"/>
          <p:cNvCxnSpPr>
            <a:stCxn id="38" idx="2"/>
          </p:cNvCxnSpPr>
          <p:nvPr/>
        </p:nvCxnSpPr>
        <p:spPr>
          <a:xfrm rot="5400000" flipH="1">
            <a:off x="5847414" y="4006809"/>
            <a:ext cx="355603" cy="4033556"/>
          </a:xfrm>
          <a:prstGeom prst="curvedConnector4">
            <a:avLst>
              <a:gd name="adj1" fmla="val -15838"/>
              <a:gd name="adj2" fmla="val 59939"/>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Curved Connector 39"/>
          <p:cNvCxnSpPr>
            <a:stCxn id="38" idx="1"/>
          </p:cNvCxnSpPr>
          <p:nvPr/>
        </p:nvCxnSpPr>
        <p:spPr>
          <a:xfrm rot="10800000">
            <a:off x="1991639" y="5100181"/>
            <a:ext cx="5248531" cy="593376"/>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Curved Connector 41"/>
          <p:cNvCxnSpPr>
            <a:stCxn id="38" idx="0"/>
          </p:cNvCxnSpPr>
          <p:nvPr/>
        </p:nvCxnSpPr>
        <p:spPr>
          <a:xfrm rot="16200000" flipV="1">
            <a:off x="4720129" y="1863860"/>
            <a:ext cx="593375" cy="6050356"/>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Right Brace 43"/>
          <p:cNvSpPr/>
          <p:nvPr/>
        </p:nvSpPr>
        <p:spPr>
          <a:xfrm rot="16200000">
            <a:off x="3085959" y="1478900"/>
            <a:ext cx="556592" cy="3976698"/>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5" name="TextBox 44"/>
          <p:cNvSpPr txBox="1"/>
          <p:nvPr/>
        </p:nvSpPr>
        <p:spPr>
          <a:xfrm>
            <a:off x="6577184" y="3368401"/>
            <a:ext cx="2315021" cy="707886"/>
          </a:xfrm>
          <a:prstGeom prst="rect">
            <a:avLst/>
          </a:prstGeom>
          <a:noFill/>
        </p:spPr>
        <p:txBody>
          <a:bodyPr wrap="square" rtlCol="0">
            <a:spAutoFit/>
          </a:bodyPr>
          <a:lstStyle/>
          <a:p>
            <a:pPr algn="ctr"/>
            <a:r>
              <a:rPr lang="en-US" sz="2000" b="1" dirty="0">
                <a:latin typeface="Garamond" panose="02020404030301010803" pitchFamily="18" charset="0"/>
              </a:rPr>
              <a:t>Layout container to arrange the node</a:t>
            </a:r>
          </a:p>
        </p:txBody>
      </p:sp>
      <p:cxnSp>
        <p:nvCxnSpPr>
          <p:cNvPr id="46" name="Curved Connector 45"/>
          <p:cNvCxnSpPr>
            <a:stCxn id="45" idx="1"/>
          </p:cNvCxnSpPr>
          <p:nvPr/>
        </p:nvCxnSpPr>
        <p:spPr>
          <a:xfrm rot="10800000" flipV="1">
            <a:off x="4744276" y="3722343"/>
            <a:ext cx="1832908" cy="624369"/>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47" name="TextBox 46"/>
          <p:cNvSpPr txBox="1"/>
          <p:nvPr/>
        </p:nvSpPr>
        <p:spPr>
          <a:xfrm>
            <a:off x="67846" y="4677893"/>
            <a:ext cx="1224579" cy="1015663"/>
          </a:xfrm>
          <a:prstGeom prst="rect">
            <a:avLst/>
          </a:prstGeom>
          <a:noFill/>
        </p:spPr>
        <p:txBody>
          <a:bodyPr wrap="square" rtlCol="0">
            <a:spAutoFit/>
          </a:bodyPr>
          <a:lstStyle/>
          <a:p>
            <a:pPr algn="ctr"/>
            <a:r>
              <a:rPr lang="en-US" sz="2000" b="1" dirty="0">
                <a:solidFill>
                  <a:srgbClr val="FF0000"/>
                </a:solidFill>
                <a:latin typeface="Garamond" panose="02020404030301010803" pitchFamily="18" charset="0"/>
              </a:rPr>
              <a:t>Scene graph of nodes</a:t>
            </a:r>
          </a:p>
        </p:txBody>
      </p:sp>
      <p:cxnSp>
        <p:nvCxnSpPr>
          <p:cNvPr id="18" name="Curved Connector 11">
            <a:extLst>
              <a:ext uri="{FF2B5EF4-FFF2-40B4-BE49-F238E27FC236}">
                <a16:creationId xmlns:a16="http://schemas.microsoft.com/office/drawing/2014/main" id="{D5E87C1E-37CD-493D-B3BA-7ED43EE154D0}"/>
              </a:ext>
            </a:extLst>
          </p:cNvPr>
          <p:cNvCxnSpPr>
            <a:cxnSpLocks/>
          </p:cNvCxnSpPr>
          <p:nvPr/>
        </p:nvCxnSpPr>
        <p:spPr>
          <a:xfrm rot="5400000" flipH="1">
            <a:off x="4659806" y="2819201"/>
            <a:ext cx="626211" cy="6138164"/>
          </a:xfrm>
          <a:prstGeom prst="curvedConnector4">
            <a:avLst>
              <a:gd name="adj1" fmla="val -36505"/>
              <a:gd name="adj2" fmla="val 10310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329591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a:t>Example: </a:t>
            </a:r>
            <a:r>
              <a:rPr lang="en-US" dirty="0" err="1"/>
              <a:t>ClockPane</a:t>
            </a:r>
            <a:r>
              <a:rPr lang="en-US" dirty="0"/>
              <a:t> (2/3)</a:t>
            </a:r>
          </a:p>
        </p:txBody>
      </p:sp>
      <p:sp>
        <p:nvSpPr>
          <p:cNvPr id="4" name="Slide Number Placeholder 3"/>
          <p:cNvSpPr>
            <a:spLocks noGrp="1"/>
          </p:cNvSpPr>
          <p:nvPr>
            <p:ph type="sldNum" sz="quarter" idx="12"/>
          </p:nvPr>
        </p:nvSpPr>
        <p:spPr/>
        <p:txBody>
          <a:bodyPr/>
          <a:lstStyle/>
          <a:p>
            <a:fld id="{99AE015D-4E99-42B8-B1B4-4F7FEE987B9B}" type="slidenum">
              <a:rPr lang="en-US" smtClean="0"/>
              <a:pPr/>
              <a:t>60</a:t>
            </a:fld>
            <a:endParaRPr lang="en-US"/>
          </a:p>
        </p:txBody>
      </p:sp>
      <p:pic>
        <p:nvPicPr>
          <p:cNvPr id="2" name="Picture 1"/>
          <p:cNvPicPr>
            <a:picLocks noChangeAspect="1"/>
          </p:cNvPicPr>
          <p:nvPr/>
        </p:nvPicPr>
        <p:blipFill>
          <a:blip r:embed="rId3"/>
          <a:stretch>
            <a:fillRect/>
          </a:stretch>
        </p:blipFill>
        <p:spPr>
          <a:xfrm>
            <a:off x="314470" y="948773"/>
            <a:ext cx="4718909" cy="5394960"/>
          </a:xfrm>
          <a:prstGeom prst="rect">
            <a:avLst/>
          </a:prstGeom>
        </p:spPr>
      </p:pic>
      <p:pic>
        <p:nvPicPr>
          <p:cNvPr id="5" name="Picture 4"/>
          <p:cNvPicPr>
            <a:picLocks noChangeAspect="1"/>
          </p:cNvPicPr>
          <p:nvPr/>
        </p:nvPicPr>
        <p:blipFill rotWithShape="1">
          <a:blip r:embed="rId4"/>
          <a:srcRect r="39866"/>
          <a:stretch/>
        </p:blipFill>
        <p:spPr>
          <a:xfrm>
            <a:off x="5163026" y="4014703"/>
            <a:ext cx="3903157" cy="2177197"/>
          </a:xfrm>
          <a:prstGeom prst="rect">
            <a:avLst/>
          </a:prstGeom>
        </p:spPr>
      </p:pic>
      <p:pic>
        <p:nvPicPr>
          <p:cNvPr id="7" name="Picture 6"/>
          <p:cNvPicPr>
            <a:picLocks noChangeAspect="1"/>
          </p:cNvPicPr>
          <p:nvPr/>
        </p:nvPicPr>
        <p:blipFill>
          <a:blip r:embed="rId5"/>
          <a:stretch>
            <a:fillRect/>
          </a:stretch>
        </p:blipFill>
        <p:spPr>
          <a:xfrm>
            <a:off x="5600024" y="948773"/>
            <a:ext cx="2656478" cy="2436571"/>
          </a:xfrm>
          <a:prstGeom prst="rect">
            <a:avLst/>
          </a:prstGeom>
        </p:spPr>
      </p:pic>
      <p:pic>
        <p:nvPicPr>
          <p:cNvPr id="8" name="Picture 7"/>
          <p:cNvPicPr>
            <a:picLocks noChangeAspect="1"/>
          </p:cNvPicPr>
          <p:nvPr/>
        </p:nvPicPr>
        <p:blipFill rotWithShape="1">
          <a:blip r:embed="rId6"/>
          <a:srcRect r="9726" b="67970"/>
          <a:stretch/>
        </p:blipFill>
        <p:spPr>
          <a:xfrm>
            <a:off x="4737275" y="3476943"/>
            <a:ext cx="4381976" cy="334870"/>
          </a:xfrm>
          <a:prstGeom prst="rect">
            <a:avLst/>
          </a:prstGeom>
        </p:spPr>
      </p:pic>
    </p:spTree>
    <p:extLst>
      <p:ext uri="{BB962C8B-B14F-4D97-AF65-F5344CB8AC3E}">
        <p14:creationId xmlns:p14="http://schemas.microsoft.com/office/powerpoint/2010/main" val="286492989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a:t>Example: </a:t>
            </a:r>
            <a:r>
              <a:rPr lang="en-US" dirty="0" err="1"/>
              <a:t>ClockPane</a:t>
            </a:r>
            <a:r>
              <a:rPr lang="en-US" dirty="0"/>
              <a:t> (3/3)</a:t>
            </a:r>
          </a:p>
        </p:txBody>
      </p:sp>
      <p:sp>
        <p:nvSpPr>
          <p:cNvPr id="4" name="Slide Number Placeholder 3"/>
          <p:cNvSpPr>
            <a:spLocks noGrp="1"/>
          </p:cNvSpPr>
          <p:nvPr>
            <p:ph type="sldNum" sz="quarter" idx="12"/>
          </p:nvPr>
        </p:nvSpPr>
        <p:spPr/>
        <p:txBody>
          <a:bodyPr/>
          <a:lstStyle/>
          <a:p>
            <a:fld id="{99AE015D-4E99-42B8-B1B4-4F7FEE987B9B}" type="slidenum">
              <a:rPr lang="en-US" smtClean="0"/>
              <a:pPr/>
              <a:t>61</a:t>
            </a:fld>
            <a:endParaRPr lang="en-US"/>
          </a:p>
        </p:txBody>
      </p:sp>
      <p:pic>
        <p:nvPicPr>
          <p:cNvPr id="2" name="Picture 1"/>
          <p:cNvPicPr>
            <a:picLocks noChangeAspect="1"/>
          </p:cNvPicPr>
          <p:nvPr/>
        </p:nvPicPr>
        <p:blipFill>
          <a:blip r:embed="rId3"/>
          <a:stretch>
            <a:fillRect/>
          </a:stretch>
        </p:blipFill>
        <p:spPr>
          <a:xfrm>
            <a:off x="1405351" y="1130577"/>
            <a:ext cx="6200775" cy="4914900"/>
          </a:xfrm>
          <a:prstGeom prst="rect">
            <a:avLst/>
          </a:prstGeom>
        </p:spPr>
      </p:pic>
    </p:spTree>
    <p:extLst>
      <p:ext uri="{BB962C8B-B14F-4D97-AF65-F5344CB8AC3E}">
        <p14:creationId xmlns:p14="http://schemas.microsoft.com/office/powerpoint/2010/main" val="17983606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a:t>Case Study: Bouncing Ball (1/3)</a:t>
            </a:r>
          </a:p>
        </p:txBody>
      </p:sp>
      <p:sp>
        <p:nvSpPr>
          <p:cNvPr id="4" name="Slide Number Placeholder 3"/>
          <p:cNvSpPr>
            <a:spLocks noGrp="1"/>
          </p:cNvSpPr>
          <p:nvPr>
            <p:ph type="sldNum" sz="quarter" idx="12"/>
          </p:nvPr>
        </p:nvSpPr>
        <p:spPr/>
        <p:txBody>
          <a:bodyPr/>
          <a:lstStyle/>
          <a:p>
            <a:fld id="{99AE015D-4E99-42B8-B1B4-4F7FEE987B9B}" type="slidenum">
              <a:rPr lang="en-US" smtClean="0"/>
              <a:pPr/>
              <a:t>62</a:t>
            </a:fld>
            <a:endParaRPr lang="en-US"/>
          </a:p>
        </p:txBody>
      </p:sp>
      <p:pic>
        <p:nvPicPr>
          <p:cNvPr id="5" name="Picture 1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798" y="2568674"/>
            <a:ext cx="5669280" cy="3787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pic>
        <p:nvPicPr>
          <p:cNvPr id="6"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6600" y="1071415"/>
            <a:ext cx="2382838"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11525" y="1071415"/>
            <a:ext cx="238125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42000" y="1071415"/>
            <a:ext cx="2382838"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8460690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a:t>Bouncing Ball (2/3)</a:t>
            </a:r>
          </a:p>
        </p:txBody>
      </p:sp>
      <p:sp>
        <p:nvSpPr>
          <p:cNvPr id="4" name="Slide Number Placeholder 3"/>
          <p:cNvSpPr>
            <a:spLocks noGrp="1"/>
          </p:cNvSpPr>
          <p:nvPr>
            <p:ph type="sldNum" sz="quarter" idx="12"/>
          </p:nvPr>
        </p:nvSpPr>
        <p:spPr/>
        <p:txBody>
          <a:bodyPr/>
          <a:lstStyle/>
          <a:p>
            <a:fld id="{99AE015D-4E99-42B8-B1B4-4F7FEE987B9B}" type="slidenum">
              <a:rPr lang="en-US" smtClean="0"/>
              <a:pPr/>
              <a:t>63</a:t>
            </a:fld>
            <a:endParaRPr lang="en-US"/>
          </a:p>
        </p:txBody>
      </p:sp>
      <p:pic>
        <p:nvPicPr>
          <p:cNvPr id="2" name="Picture 1"/>
          <p:cNvPicPr>
            <a:picLocks noChangeAspect="1"/>
          </p:cNvPicPr>
          <p:nvPr/>
        </p:nvPicPr>
        <p:blipFill>
          <a:blip r:embed="rId3"/>
          <a:stretch>
            <a:fillRect/>
          </a:stretch>
        </p:blipFill>
        <p:spPr>
          <a:xfrm>
            <a:off x="314469" y="966071"/>
            <a:ext cx="4060072" cy="5368467"/>
          </a:xfrm>
          <a:prstGeom prst="rect">
            <a:avLst/>
          </a:prstGeom>
        </p:spPr>
      </p:pic>
      <p:pic>
        <p:nvPicPr>
          <p:cNvPr id="5" name="Picture 4"/>
          <p:cNvPicPr>
            <a:picLocks noChangeAspect="1"/>
          </p:cNvPicPr>
          <p:nvPr/>
        </p:nvPicPr>
        <p:blipFill>
          <a:blip r:embed="rId4"/>
          <a:stretch>
            <a:fillRect/>
          </a:stretch>
        </p:blipFill>
        <p:spPr>
          <a:xfrm>
            <a:off x="4619891" y="1967041"/>
            <a:ext cx="4051072" cy="3238005"/>
          </a:xfrm>
          <a:prstGeom prst="rect">
            <a:avLst/>
          </a:prstGeom>
        </p:spPr>
      </p:pic>
    </p:spTree>
    <p:extLst>
      <p:ext uri="{BB962C8B-B14F-4D97-AF65-F5344CB8AC3E}">
        <p14:creationId xmlns:p14="http://schemas.microsoft.com/office/powerpoint/2010/main" val="98322557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a:t>Bouncing Ball (3/3)</a:t>
            </a:r>
          </a:p>
        </p:txBody>
      </p:sp>
      <p:sp>
        <p:nvSpPr>
          <p:cNvPr id="4" name="Slide Number Placeholder 3"/>
          <p:cNvSpPr>
            <a:spLocks noGrp="1"/>
          </p:cNvSpPr>
          <p:nvPr>
            <p:ph type="sldNum" sz="quarter" idx="12"/>
          </p:nvPr>
        </p:nvSpPr>
        <p:spPr/>
        <p:txBody>
          <a:bodyPr/>
          <a:lstStyle/>
          <a:p>
            <a:fld id="{99AE015D-4E99-42B8-B1B4-4F7FEE987B9B}" type="slidenum">
              <a:rPr lang="en-US" smtClean="0"/>
              <a:pPr/>
              <a:t>64</a:t>
            </a:fld>
            <a:endParaRPr lang="en-US"/>
          </a:p>
        </p:txBody>
      </p:sp>
      <p:pic>
        <p:nvPicPr>
          <p:cNvPr id="5" name="Picture 4"/>
          <p:cNvPicPr>
            <a:picLocks noChangeAspect="1"/>
          </p:cNvPicPr>
          <p:nvPr/>
        </p:nvPicPr>
        <p:blipFill>
          <a:blip r:embed="rId3"/>
          <a:stretch>
            <a:fillRect/>
          </a:stretch>
        </p:blipFill>
        <p:spPr>
          <a:xfrm>
            <a:off x="2247540" y="1441893"/>
            <a:ext cx="4869046" cy="4293397"/>
          </a:xfrm>
          <a:prstGeom prst="rect">
            <a:avLst/>
          </a:prstGeom>
        </p:spPr>
      </p:pic>
    </p:spTree>
    <p:extLst>
      <p:ext uri="{BB962C8B-B14F-4D97-AF65-F5344CB8AC3E}">
        <p14:creationId xmlns:p14="http://schemas.microsoft.com/office/powerpoint/2010/main" val="67776248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JavaFX UI Controls and Multimedia</a:t>
            </a:r>
          </a:p>
        </p:txBody>
      </p:sp>
    </p:spTree>
    <p:extLst>
      <p:ext uri="{BB962C8B-B14F-4D97-AF65-F5344CB8AC3E}">
        <p14:creationId xmlns:p14="http://schemas.microsoft.com/office/powerpoint/2010/main" val="334055562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Autofit/>
          </a:bodyPr>
          <a:lstStyle/>
          <a:p>
            <a:pPr>
              <a:spcBef>
                <a:spcPts val="600"/>
              </a:spcBef>
            </a:pPr>
            <a:r>
              <a:rPr lang="en-US" sz="2000" dirty="0"/>
              <a:t>To create graphical user interfaces with various controls (§§16.2–16.11).</a:t>
            </a:r>
          </a:p>
          <a:p>
            <a:pPr lvl="1">
              <a:spcBef>
                <a:spcPts val="600"/>
              </a:spcBef>
            </a:pPr>
            <a:r>
              <a:rPr lang="en-US" sz="2000" dirty="0"/>
              <a:t>To use </a:t>
            </a:r>
            <a:r>
              <a:rPr lang="en-US" sz="2000" dirty="0">
                <a:solidFill>
                  <a:srgbClr val="FF0000"/>
                </a:solidFill>
              </a:rPr>
              <a:t>Label</a:t>
            </a:r>
            <a:r>
              <a:rPr lang="en-US" sz="2000" dirty="0"/>
              <a:t> class (§16.2).</a:t>
            </a:r>
          </a:p>
          <a:p>
            <a:pPr lvl="1">
              <a:spcBef>
                <a:spcPts val="600"/>
              </a:spcBef>
            </a:pPr>
            <a:r>
              <a:rPr lang="en-US" sz="2000" dirty="0"/>
              <a:t>To use </a:t>
            </a:r>
            <a:r>
              <a:rPr lang="en-US" sz="2000" dirty="0">
                <a:solidFill>
                  <a:srgbClr val="FF0000"/>
                </a:solidFill>
              </a:rPr>
              <a:t>Button</a:t>
            </a:r>
            <a:r>
              <a:rPr lang="en-US" sz="2000" dirty="0"/>
              <a:t> class (§16.3).</a:t>
            </a:r>
          </a:p>
          <a:p>
            <a:pPr lvl="1">
              <a:spcBef>
                <a:spcPts val="600"/>
              </a:spcBef>
            </a:pPr>
            <a:r>
              <a:rPr lang="en-US" sz="2000" dirty="0"/>
              <a:t>To use </a:t>
            </a:r>
            <a:r>
              <a:rPr lang="en-US" sz="2000" dirty="0">
                <a:solidFill>
                  <a:srgbClr val="FF0000"/>
                </a:solidFill>
              </a:rPr>
              <a:t>CheckBox</a:t>
            </a:r>
            <a:r>
              <a:rPr lang="en-US" sz="2000" dirty="0"/>
              <a:t> class (§16.4).</a:t>
            </a:r>
          </a:p>
          <a:p>
            <a:pPr lvl="1">
              <a:spcBef>
                <a:spcPts val="600"/>
              </a:spcBef>
            </a:pPr>
            <a:r>
              <a:rPr lang="en-US" sz="2000" dirty="0"/>
              <a:t>To use </a:t>
            </a:r>
            <a:r>
              <a:rPr lang="en-US" sz="2000" dirty="0" err="1">
                <a:solidFill>
                  <a:srgbClr val="FF0000"/>
                </a:solidFill>
              </a:rPr>
              <a:t>RadioButton</a:t>
            </a:r>
            <a:r>
              <a:rPr lang="en-US" sz="2000" dirty="0"/>
              <a:t> (§16.5).</a:t>
            </a:r>
          </a:p>
          <a:p>
            <a:pPr lvl="1">
              <a:spcBef>
                <a:spcPts val="600"/>
              </a:spcBef>
            </a:pPr>
            <a:r>
              <a:rPr lang="en-US" sz="2000" dirty="0"/>
              <a:t>To </a:t>
            </a:r>
            <a:r>
              <a:rPr lang="en-US" sz="2000" dirty="0" err="1"/>
              <a:t>use</a:t>
            </a:r>
            <a:r>
              <a:rPr lang="en-US" sz="2000" dirty="0" err="1">
                <a:solidFill>
                  <a:srgbClr val="FF0000"/>
                </a:solidFill>
              </a:rPr>
              <a:t>TextField</a:t>
            </a:r>
            <a:r>
              <a:rPr lang="en-US" sz="2000" dirty="0"/>
              <a:t> class and password using the </a:t>
            </a:r>
            <a:r>
              <a:rPr lang="en-US" sz="2000" dirty="0" err="1">
                <a:solidFill>
                  <a:srgbClr val="FF0000"/>
                </a:solidFill>
              </a:rPr>
              <a:t>PasswordField</a:t>
            </a:r>
            <a:r>
              <a:rPr lang="en-US" sz="2000" dirty="0"/>
              <a:t> class (§16.6).</a:t>
            </a:r>
          </a:p>
          <a:p>
            <a:pPr lvl="1">
              <a:spcBef>
                <a:spcPts val="600"/>
              </a:spcBef>
            </a:pPr>
            <a:r>
              <a:rPr lang="en-US" sz="2000" dirty="0"/>
              <a:t>To </a:t>
            </a:r>
            <a:r>
              <a:rPr lang="en-US" sz="2000" dirty="0" err="1"/>
              <a:t>use</a:t>
            </a:r>
            <a:r>
              <a:rPr lang="en-US" sz="2000" dirty="0" err="1">
                <a:solidFill>
                  <a:srgbClr val="FF0000"/>
                </a:solidFill>
              </a:rPr>
              <a:t>TextArea</a:t>
            </a:r>
            <a:r>
              <a:rPr lang="en-US" sz="2000" dirty="0"/>
              <a:t> class (§16.7).</a:t>
            </a:r>
          </a:p>
          <a:p>
            <a:pPr lvl="1">
              <a:spcBef>
                <a:spcPts val="600"/>
              </a:spcBef>
            </a:pPr>
            <a:r>
              <a:rPr lang="en-US" sz="2000" dirty="0"/>
              <a:t>To use </a:t>
            </a:r>
            <a:r>
              <a:rPr lang="en-US" sz="2000" dirty="0" err="1">
                <a:solidFill>
                  <a:srgbClr val="FF0000"/>
                </a:solidFill>
              </a:rPr>
              <a:t>ComboBox</a:t>
            </a:r>
            <a:r>
              <a:rPr lang="en-US" sz="2000" dirty="0"/>
              <a:t> </a:t>
            </a:r>
            <a:r>
              <a:rPr lang="en-US" sz="2000" dirty="0" err="1"/>
              <a:t>calss</a:t>
            </a:r>
            <a:r>
              <a:rPr lang="en-US" sz="2000" dirty="0"/>
              <a:t>(§16.8).</a:t>
            </a:r>
          </a:p>
          <a:p>
            <a:pPr lvl="1">
              <a:spcBef>
                <a:spcPts val="600"/>
              </a:spcBef>
            </a:pPr>
            <a:r>
              <a:rPr lang="en-US" sz="2000" dirty="0"/>
              <a:t>To use </a:t>
            </a:r>
            <a:r>
              <a:rPr lang="en-US" sz="2000" dirty="0">
                <a:solidFill>
                  <a:srgbClr val="FF0000"/>
                </a:solidFill>
              </a:rPr>
              <a:t>ListView</a:t>
            </a:r>
            <a:r>
              <a:rPr lang="en-US" sz="2000" dirty="0"/>
              <a:t> class(§16.9).</a:t>
            </a:r>
          </a:p>
          <a:p>
            <a:pPr>
              <a:spcBef>
                <a:spcPts val="600"/>
              </a:spcBef>
            </a:pPr>
            <a:r>
              <a:rPr lang="en-US" sz="2000" dirty="0"/>
              <a:t>To develop a tic-tac-toe game (§16.12).</a:t>
            </a:r>
          </a:p>
          <a:p>
            <a:pPr>
              <a:spcBef>
                <a:spcPts val="600"/>
              </a:spcBef>
            </a:pPr>
            <a:r>
              <a:rPr lang="en-US" sz="2000" dirty="0"/>
              <a:t>To view and play video and audio using the </a:t>
            </a:r>
            <a:r>
              <a:rPr lang="en-US" sz="2000" dirty="0">
                <a:solidFill>
                  <a:srgbClr val="FF0000"/>
                </a:solidFill>
              </a:rPr>
              <a:t>Media</a:t>
            </a:r>
            <a:r>
              <a:rPr lang="en-US" sz="2000" dirty="0"/>
              <a:t>, </a:t>
            </a:r>
            <a:r>
              <a:rPr lang="en-US" sz="2000" dirty="0" err="1">
                <a:solidFill>
                  <a:srgbClr val="FF0000"/>
                </a:solidFill>
              </a:rPr>
              <a:t>MediaPlayer</a:t>
            </a:r>
            <a:r>
              <a:rPr lang="en-US" sz="2000" dirty="0"/>
              <a:t>, and </a:t>
            </a:r>
            <a:r>
              <a:rPr lang="en-US" sz="2000" dirty="0">
                <a:solidFill>
                  <a:srgbClr val="FF0000"/>
                </a:solidFill>
              </a:rPr>
              <a:t>MediaView</a:t>
            </a:r>
            <a:r>
              <a:rPr lang="en-US" sz="2000" dirty="0"/>
              <a:t> (§16.13).</a:t>
            </a:r>
          </a:p>
          <a:p>
            <a:pPr>
              <a:spcBef>
                <a:spcPts val="600"/>
              </a:spcBef>
            </a:pPr>
            <a:r>
              <a:rPr lang="en-US" sz="2000" dirty="0"/>
              <a:t>To develop a case study for showing the national flag and play anthem (§16.14).</a:t>
            </a:r>
          </a:p>
        </p:txBody>
      </p:sp>
      <p:sp>
        <p:nvSpPr>
          <p:cNvPr id="3" name="Title 2"/>
          <p:cNvSpPr>
            <a:spLocks noGrp="1"/>
          </p:cNvSpPr>
          <p:nvPr>
            <p:ph type="ctrTitle"/>
          </p:nvPr>
        </p:nvSpPr>
        <p:spPr/>
        <p:txBody>
          <a:bodyPr/>
          <a:lstStyle/>
          <a:p>
            <a:r>
              <a:rPr lang="en-US" dirty="0"/>
              <a:t>Outline</a:t>
            </a:r>
          </a:p>
        </p:txBody>
      </p:sp>
      <p:sp>
        <p:nvSpPr>
          <p:cNvPr id="4" name="Slide Number Placeholder 3"/>
          <p:cNvSpPr>
            <a:spLocks noGrp="1"/>
          </p:cNvSpPr>
          <p:nvPr>
            <p:ph type="sldNum" sz="quarter" idx="12"/>
          </p:nvPr>
        </p:nvSpPr>
        <p:spPr/>
        <p:txBody>
          <a:bodyPr/>
          <a:lstStyle/>
          <a:p>
            <a:pPr algn="ctr"/>
            <a:fld id="{99AE015D-4E99-42B8-B1B4-4F7FEE987B9B}" type="slidenum">
              <a:rPr lang="en-US" smtClean="0"/>
              <a:pPr algn="ctr"/>
              <a:t>66</a:t>
            </a:fld>
            <a:endParaRPr lang="en-US"/>
          </a:p>
        </p:txBody>
      </p:sp>
    </p:spTree>
    <p:extLst>
      <p:ext uri="{BB962C8B-B14F-4D97-AF65-F5344CB8AC3E}">
        <p14:creationId xmlns:p14="http://schemas.microsoft.com/office/powerpoint/2010/main" val="175120520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66257" y="3842404"/>
            <a:ext cx="6930691" cy="2569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sp>
        <p:nvSpPr>
          <p:cNvPr id="2" name="Content Placeholder 1"/>
          <p:cNvSpPr>
            <a:spLocks noGrp="1"/>
          </p:cNvSpPr>
          <p:nvPr>
            <p:ph idx="1"/>
          </p:nvPr>
        </p:nvSpPr>
        <p:spPr/>
        <p:txBody>
          <a:bodyPr/>
          <a:lstStyle/>
          <a:p>
            <a:r>
              <a:rPr lang="en-US" dirty="0"/>
              <a:t>Every user interface has the following:</a:t>
            </a:r>
          </a:p>
          <a:p>
            <a:pPr lvl="1"/>
            <a:r>
              <a:rPr lang="en-US" b="1" dirty="0">
                <a:solidFill>
                  <a:schemeClr val="accent5"/>
                </a:solidFill>
              </a:rPr>
              <a:t>UI elements</a:t>
            </a:r>
            <a:r>
              <a:rPr lang="en-US" dirty="0"/>
              <a:t>: core visual elements which the user eventually sees and interacts with.</a:t>
            </a:r>
          </a:p>
          <a:p>
            <a:pPr lvl="1"/>
            <a:r>
              <a:rPr lang="en-US" b="1" dirty="0">
                <a:solidFill>
                  <a:schemeClr val="accent5"/>
                </a:solidFill>
              </a:rPr>
              <a:t>Layouts</a:t>
            </a:r>
            <a:r>
              <a:rPr lang="en-US" dirty="0"/>
              <a:t>: to organize other components on the screen and provide a final look and feel to the GU.</a:t>
            </a:r>
          </a:p>
          <a:p>
            <a:pPr lvl="1"/>
            <a:r>
              <a:rPr lang="en-US" dirty="0">
                <a:solidFill>
                  <a:srgbClr val="FF0000"/>
                </a:solidFill>
              </a:rPr>
              <a:t>Behavior</a:t>
            </a:r>
            <a:r>
              <a:rPr lang="en-US" dirty="0"/>
              <a:t>:  Events which occur when the user interacts with UI elements.</a:t>
            </a:r>
          </a:p>
          <a:p>
            <a:pPr lvl="1"/>
            <a:endParaRPr lang="en-US" b="1" dirty="0"/>
          </a:p>
        </p:txBody>
      </p:sp>
      <p:sp>
        <p:nvSpPr>
          <p:cNvPr id="3" name="Title 2"/>
          <p:cNvSpPr>
            <a:spLocks noGrp="1"/>
          </p:cNvSpPr>
          <p:nvPr>
            <p:ph type="ctrTitle"/>
          </p:nvPr>
        </p:nvSpPr>
        <p:spPr/>
        <p:txBody>
          <a:bodyPr/>
          <a:lstStyle/>
          <a:p>
            <a:r>
              <a:rPr lang="en-US" dirty="0"/>
              <a:t>JavaFX UI Controls </a:t>
            </a:r>
          </a:p>
        </p:txBody>
      </p:sp>
      <p:sp>
        <p:nvSpPr>
          <p:cNvPr id="4" name="Slide Number Placeholder 3"/>
          <p:cNvSpPr>
            <a:spLocks noGrp="1"/>
          </p:cNvSpPr>
          <p:nvPr>
            <p:ph type="sldNum" sz="quarter" idx="12"/>
          </p:nvPr>
        </p:nvSpPr>
        <p:spPr/>
        <p:txBody>
          <a:bodyPr/>
          <a:lstStyle/>
          <a:p>
            <a:fld id="{99AE015D-4E99-42B8-B1B4-4F7FEE987B9B}" type="slidenum">
              <a:rPr lang="en-US" smtClean="0"/>
              <a:pPr/>
              <a:t>67</a:t>
            </a:fld>
            <a:endParaRPr lang="en-US"/>
          </a:p>
        </p:txBody>
      </p:sp>
      <p:sp>
        <p:nvSpPr>
          <p:cNvPr id="6" name="Content Placeholder 1"/>
          <p:cNvSpPr txBox="1">
            <a:spLocks/>
          </p:cNvSpPr>
          <p:nvPr/>
        </p:nvSpPr>
        <p:spPr>
          <a:xfrm>
            <a:off x="300181" y="5121802"/>
            <a:ext cx="4130305" cy="1194314"/>
          </a:xfrm>
          <a:prstGeom prst="rect">
            <a:avLst/>
          </a:prstGeom>
          <a:ln>
            <a:solidFill>
              <a:schemeClr val="accent5"/>
            </a:solidFill>
          </a:ln>
        </p:spPr>
        <p:txBody>
          <a:bodyPr vert="horz" lIns="91440" tIns="45720" rIns="91440" bIns="45720" rtlCol="0" anchor="ctr">
            <a:noAutofit/>
          </a:bodyPr>
          <a:lstStyle>
            <a:lvl1pPr marL="228600" indent="-228600" algn="l" defTabSz="914400" rtl="0" eaLnBrk="1" latinLnBrk="0" hangingPunct="1">
              <a:lnSpc>
                <a:spcPct val="100000"/>
              </a:lnSpc>
              <a:spcBef>
                <a:spcPts val="1800"/>
              </a:spcBef>
              <a:spcAft>
                <a:spcPts val="0"/>
              </a:spcAft>
              <a:buClr>
                <a:srgbClr val="1A864B"/>
              </a:buClr>
              <a:buFont typeface="Arial" panose="020B0604020202020204" pitchFamily="34" charset="0"/>
              <a:buChar char="•"/>
              <a:defRPr sz="2400" b="1" kern="1200">
                <a:solidFill>
                  <a:schemeClr val="tx1"/>
                </a:solidFill>
                <a:latin typeface="Garamond" panose="02020404030301010803" pitchFamily="18" charset="0"/>
                <a:ea typeface="+mn-ea"/>
                <a:cs typeface="+mn-cs"/>
              </a:defRPr>
            </a:lvl1pPr>
            <a:lvl2pPr marL="685800" indent="-228600" algn="l" defTabSz="914400" rtl="0" eaLnBrk="1" latinLnBrk="0" hangingPunct="1">
              <a:lnSpc>
                <a:spcPct val="100000"/>
              </a:lnSpc>
              <a:spcBef>
                <a:spcPts val="1800"/>
              </a:spcBef>
              <a:spcAft>
                <a:spcPts val="0"/>
              </a:spcAft>
              <a:buClr>
                <a:srgbClr val="1A864B"/>
              </a:buClr>
              <a:buFont typeface="Arial" panose="020B0604020202020204" pitchFamily="34" charset="0"/>
              <a:buChar char="•"/>
              <a:defRPr sz="2400" b="0" kern="1200">
                <a:solidFill>
                  <a:schemeClr val="tx1"/>
                </a:solidFill>
                <a:latin typeface="Garamond" panose="02020404030301010803" pitchFamily="18" charset="0"/>
                <a:ea typeface="+mn-ea"/>
                <a:cs typeface="+mn-cs"/>
              </a:defRPr>
            </a:lvl2pPr>
            <a:lvl3pPr marL="1143000" indent="-228600" algn="l" defTabSz="914400" rtl="0" eaLnBrk="1" latinLnBrk="0" hangingPunct="1">
              <a:lnSpc>
                <a:spcPct val="100000"/>
              </a:lnSpc>
              <a:spcBef>
                <a:spcPts val="1800"/>
              </a:spcBef>
              <a:spcAft>
                <a:spcPts val="0"/>
              </a:spcAft>
              <a:buClr>
                <a:srgbClr val="1A864B"/>
              </a:buClr>
              <a:buFont typeface="Arial" panose="020B0604020202020204" pitchFamily="34" charset="0"/>
              <a:buChar char="•"/>
              <a:defRPr sz="2000" b="0" kern="1200">
                <a:solidFill>
                  <a:schemeClr val="tx1"/>
                </a:solidFill>
                <a:latin typeface="Garamond" panose="02020404030301010803" pitchFamily="18" charset="0"/>
                <a:ea typeface="+mn-ea"/>
                <a:cs typeface="+mn-cs"/>
              </a:defRPr>
            </a:lvl3pPr>
            <a:lvl4pPr marL="1600200" indent="-228600" algn="l" defTabSz="914400" rtl="0" eaLnBrk="1" latinLnBrk="0" hangingPunct="1">
              <a:lnSpc>
                <a:spcPct val="100000"/>
              </a:lnSpc>
              <a:spcBef>
                <a:spcPts val="1800"/>
              </a:spcBef>
              <a:spcAft>
                <a:spcPts val="0"/>
              </a:spcAft>
              <a:buClr>
                <a:srgbClr val="1A864B"/>
              </a:buClr>
              <a:buFont typeface="Arial" panose="020B0604020202020204" pitchFamily="34" charset="0"/>
              <a:buChar char="•"/>
              <a:defRPr sz="1800" b="0" kern="1200">
                <a:solidFill>
                  <a:schemeClr val="tx1"/>
                </a:solidFill>
                <a:latin typeface="Garamond" panose="02020404030301010803" pitchFamily="18" charset="0"/>
                <a:ea typeface="+mn-ea"/>
                <a:cs typeface="+mn-cs"/>
              </a:defRPr>
            </a:lvl4pPr>
            <a:lvl5pPr marL="2057400" indent="-228600" algn="l" defTabSz="914400" rtl="0" eaLnBrk="1" latinLnBrk="0" hangingPunct="1">
              <a:lnSpc>
                <a:spcPct val="100000"/>
              </a:lnSpc>
              <a:spcBef>
                <a:spcPts val="1800"/>
              </a:spcBef>
              <a:spcAft>
                <a:spcPts val="0"/>
              </a:spcAft>
              <a:buClr>
                <a:srgbClr val="1A864B"/>
              </a:buClr>
              <a:buFont typeface="Arial" panose="020B0604020202020204" pitchFamily="34" charset="0"/>
              <a:buChar char="•"/>
              <a:defRPr sz="1800" b="0" kern="1200">
                <a:solidFill>
                  <a:schemeClr val="tx1"/>
                </a:solidFill>
                <a:latin typeface="Garamond" panose="02020404030301010803"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Classes to construct UI controls reside in the </a:t>
            </a:r>
            <a:r>
              <a:rPr lang="en-US" sz="2000" dirty="0" err="1">
                <a:solidFill>
                  <a:schemeClr val="accent5"/>
                </a:solidFill>
              </a:rPr>
              <a:t>javafx.scene.control</a:t>
            </a:r>
            <a:r>
              <a:rPr lang="en-US" sz="2000" dirty="0"/>
              <a:t> package of the API.</a:t>
            </a:r>
          </a:p>
        </p:txBody>
      </p:sp>
    </p:spTree>
    <p:extLst>
      <p:ext uri="{BB962C8B-B14F-4D97-AF65-F5344CB8AC3E}">
        <p14:creationId xmlns:p14="http://schemas.microsoft.com/office/powerpoint/2010/main" val="267001323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a:spcBef>
                <a:spcPts val="600"/>
              </a:spcBef>
            </a:pPr>
            <a:r>
              <a:rPr lang="en-US" dirty="0"/>
              <a:t>A label is a display area for a short text, a node, or both. </a:t>
            </a:r>
          </a:p>
          <a:p>
            <a:pPr>
              <a:spcBef>
                <a:spcPts val="600"/>
              </a:spcBef>
            </a:pPr>
            <a:r>
              <a:rPr lang="en-US" dirty="0"/>
              <a:t>It is often used to label other controls (usually text fields).</a:t>
            </a:r>
          </a:p>
          <a:p>
            <a:pPr lvl="1">
              <a:spcBef>
                <a:spcPts val="600"/>
              </a:spcBef>
            </a:pPr>
            <a:r>
              <a:rPr lang="en-US" sz="2000" dirty="0"/>
              <a:t>Display a text</a:t>
            </a:r>
          </a:p>
          <a:p>
            <a:pPr lvl="1">
              <a:spcBef>
                <a:spcPts val="600"/>
              </a:spcBef>
            </a:pPr>
            <a:r>
              <a:rPr lang="en-US" sz="2000" dirty="0"/>
              <a:t>Add a node</a:t>
            </a:r>
          </a:p>
          <a:p>
            <a:pPr lvl="1">
              <a:spcBef>
                <a:spcPts val="600"/>
              </a:spcBef>
            </a:pPr>
            <a:r>
              <a:rPr lang="en-US" sz="2000" dirty="0"/>
              <a:t>Apply visual effect</a:t>
            </a:r>
          </a:p>
        </p:txBody>
      </p:sp>
      <p:sp>
        <p:nvSpPr>
          <p:cNvPr id="3" name="Title 2"/>
          <p:cNvSpPr>
            <a:spLocks noGrp="1"/>
          </p:cNvSpPr>
          <p:nvPr>
            <p:ph type="ctrTitle"/>
          </p:nvPr>
        </p:nvSpPr>
        <p:spPr/>
        <p:txBody>
          <a:bodyPr/>
          <a:lstStyle/>
          <a:p>
            <a:r>
              <a:rPr lang="en-US" dirty="0"/>
              <a:t>Label (1/2)</a:t>
            </a:r>
          </a:p>
        </p:txBody>
      </p:sp>
      <p:sp>
        <p:nvSpPr>
          <p:cNvPr id="4" name="Slide Number Placeholder 3"/>
          <p:cNvSpPr>
            <a:spLocks noGrp="1"/>
          </p:cNvSpPr>
          <p:nvPr>
            <p:ph type="sldNum" sz="quarter" idx="12"/>
          </p:nvPr>
        </p:nvSpPr>
        <p:spPr/>
        <p:txBody>
          <a:bodyPr/>
          <a:lstStyle/>
          <a:p>
            <a:fld id="{99AE015D-4E99-42B8-B1B4-4F7FEE987B9B}" type="slidenum">
              <a:rPr lang="en-US" smtClean="0"/>
              <a:pPr/>
              <a:t>68</a:t>
            </a:fld>
            <a:endParaRPr lang="en-US"/>
          </a:p>
        </p:txBody>
      </p:sp>
      <p:pic>
        <p:nvPicPr>
          <p:cNvPr id="7" name="Picture 1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8270" y="4520363"/>
            <a:ext cx="6741553" cy="1940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pic>
        <p:nvPicPr>
          <p:cNvPr id="6" name="Picture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54829" y="1967966"/>
            <a:ext cx="5849453" cy="21300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grpSp>
        <p:nvGrpSpPr>
          <p:cNvPr id="5" name="Group 4"/>
          <p:cNvGrpSpPr/>
          <p:nvPr/>
        </p:nvGrpSpPr>
        <p:grpSpPr>
          <a:xfrm>
            <a:off x="4069046" y="4382690"/>
            <a:ext cx="4284431" cy="1173139"/>
            <a:chOff x="3488396" y="4400436"/>
            <a:chExt cx="4284431" cy="1173139"/>
          </a:xfrm>
        </p:grpSpPr>
        <p:sp>
          <p:nvSpPr>
            <p:cNvPr id="8" name="Rectangle 7"/>
            <p:cNvSpPr/>
            <p:nvPr/>
          </p:nvSpPr>
          <p:spPr>
            <a:xfrm>
              <a:off x="3488396" y="4400436"/>
              <a:ext cx="3529438" cy="369332"/>
            </a:xfrm>
            <a:prstGeom prst="rect">
              <a:avLst/>
            </a:prstGeom>
            <a:solidFill>
              <a:srgbClr val="F0F7EC"/>
            </a:solidFill>
          </p:spPr>
          <p:txBody>
            <a:bodyPr wrap="square">
              <a:spAutoFit/>
            </a:bodyPr>
            <a:lstStyle/>
            <a:p>
              <a:r>
                <a:rPr lang="en-US" dirty="0">
                  <a:latin typeface="Garamond" panose="02020404030301010803" pitchFamily="18" charset="0"/>
                </a:rPr>
                <a:t>Label label1 = new Label();</a:t>
              </a:r>
            </a:p>
          </p:txBody>
        </p:sp>
        <p:sp>
          <p:nvSpPr>
            <p:cNvPr id="9" name="Rectangle 8"/>
            <p:cNvSpPr/>
            <p:nvPr/>
          </p:nvSpPr>
          <p:spPr>
            <a:xfrm>
              <a:off x="3488396" y="4805400"/>
              <a:ext cx="3529438" cy="369332"/>
            </a:xfrm>
            <a:prstGeom prst="rect">
              <a:avLst/>
            </a:prstGeom>
            <a:solidFill>
              <a:srgbClr val="F0F7EC"/>
            </a:solidFill>
          </p:spPr>
          <p:txBody>
            <a:bodyPr wrap="square">
              <a:spAutoFit/>
            </a:bodyPr>
            <a:lstStyle/>
            <a:p>
              <a:r>
                <a:rPr lang="en-US" dirty="0">
                  <a:latin typeface="Garamond" panose="02020404030301010803" pitchFamily="18" charset="0"/>
                </a:rPr>
                <a:t>Label label2 = new Label("Search");</a:t>
              </a:r>
            </a:p>
          </p:txBody>
        </p:sp>
        <p:sp>
          <p:nvSpPr>
            <p:cNvPr id="10" name="Rectangle 9"/>
            <p:cNvSpPr/>
            <p:nvPr/>
          </p:nvSpPr>
          <p:spPr>
            <a:xfrm>
              <a:off x="3488396" y="5204243"/>
              <a:ext cx="4284431" cy="369332"/>
            </a:xfrm>
            <a:prstGeom prst="rect">
              <a:avLst/>
            </a:prstGeom>
            <a:solidFill>
              <a:srgbClr val="F0F7EC"/>
            </a:solidFill>
          </p:spPr>
          <p:txBody>
            <a:bodyPr wrap="square">
              <a:spAutoFit/>
            </a:bodyPr>
            <a:lstStyle/>
            <a:p>
              <a:r>
                <a:rPr lang="en-US" dirty="0">
                  <a:latin typeface="Garamond" panose="02020404030301010803" pitchFamily="18" charset="0"/>
                </a:rPr>
                <a:t>new Label("Search", new </a:t>
              </a:r>
              <a:r>
                <a:rPr lang="en-US" dirty="0" err="1">
                  <a:latin typeface="Garamond" panose="02020404030301010803" pitchFamily="18" charset="0"/>
                </a:rPr>
                <a:t>ImageView</a:t>
              </a:r>
              <a:r>
                <a:rPr lang="en-US" dirty="0">
                  <a:latin typeface="Garamond" panose="02020404030301010803" pitchFamily="18" charset="0"/>
                </a:rPr>
                <a:t>(image));</a:t>
              </a:r>
            </a:p>
          </p:txBody>
        </p:sp>
      </p:grpSp>
    </p:spTree>
    <p:extLst>
      <p:ext uri="{BB962C8B-B14F-4D97-AF65-F5344CB8AC3E}">
        <p14:creationId xmlns:p14="http://schemas.microsoft.com/office/powerpoint/2010/main" val="132278222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0183" y="989222"/>
            <a:ext cx="5162472" cy="5471737"/>
          </a:xfrm>
        </p:spPr>
        <p:txBody>
          <a:bodyPr>
            <a:normAutofit fontScale="92500" lnSpcReduction="20000"/>
          </a:bodyPr>
          <a:lstStyle/>
          <a:p>
            <a:r>
              <a:rPr lang="en-US" dirty="0"/>
              <a:t>Adding an Icon and Text to a Label</a:t>
            </a:r>
          </a:p>
          <a:p>
            <a:pPr lvl="1"/>
            <a:r>
              <a:rPr lang="en-US" dirty="0"/>
              <a:t>specify the text caption for the label</a:t>
            </a:r>
          </a:p>
          <a:p>
            <a:pPr lvl="1"/>
            <a:r>
              <a:rPr lang="en-US" dirty="0"/>
              <a:t>specify the graphical icon</a:t>
            </a:r>
          </a:p>
          <a:p>
            <a:r>
              <a:rPr lang="en-US" dirty="0"/>
              <a:t>Setting label properties</a:t>
            </a:r>
          </a:p>
          <a:p>
            <a:pPr lvl="1"/>
            <a:r>
              <a:rPr lang="en-US" dirty="0"/>
              <a:t>Specify the color of the text</a:t>
            </a:r>
          </a:p>
          <a:p>
            <a:pPr lvl="1"/>
            <a:r>
              <a:rPr lang="en-US" dirty="0"/>
              <a:t>Set the gap between label and graphics</a:t>
            </a:r>
          </a:p>
          <a:p>
            <a:pPr lvl="1"/>
            <a:r>
              <a:rPr lang="en-US" dirty="0"/>
              <a:t>Specify the positioning of the graphic relative to the text</a:t>
            </a:r>
          </a:p>
          <a:p>
            <a:pPr lvl="1"/>
            <a:r>
              <a:rPr lang="en-US" dirty="0"/>
              <a:t>Set the font</a:t>
            </a:r>
          </a:p>
          <a:p>
            <a:pPr lvl="1"/>
            <a:r>
              <a:rPr lang="en-US" dirty="0"/>
              <a:t>Wrap Text</a:t>
            </a:r>
          </a:p>
          <a:p>
            <a:pPr lvl="1"/>
            <a:r>
              <a:rPr lang="en-US" dirty="0"/>
              <a:t>Apply transformations effects</a:t>
            </a:r>
          </a:p>
          <a:p>
            <a:pPr lvl="1"/>
            <a:r>
              <a:rPr lang="en-US" dirty="0"/>
              <a:t>Apply magnify effects</a:t>
            </a:r>
          </a:p>
        </p:txBody>
      </p:sp>
      <p:sp>
        <p:nvSpPr>
          <p:cNvPr id="3" name="Title 2"/>
          <p:cNvSpPr>
            <a:spLocks noGrp="1"/>
          </p:cNvSpPr>
          <p:nvPr>
            <p:ph type="ctrTitle"/>
          </p:nvPr>
        </p:nvSpPr>
        <p:spPr/>
        <p:txBody>
          <a:bodyPr/>
          <a:lstStyle/>
          <a:p>
            <a:r>
              <a:rPr lang="en-US" dirty="0"/>
              <a:t>Label (2/2)</a:t>
            </a:r>
          </a:p>
        </p:txBody>
      </p:sp>
      <p:sp>
        <p:nvSpPr>
          <p:cNvPr id="4" name="Slide Number Placeholder 3"/>
          <p:cNvSpPr>
            <a:spLocks noGrp="1"/>
          </p:cNvSpPr>
          <p:nvPr>
            <p:ph type="sldNum" sz="quarter" idx="12"/>
          </p:nvPr>
        </p:nvSpPr>
        <p:spPr/>
        <p:txBody>
          <a:bodyPr/>
          <a:lstStyle/>
          <a:p>
            <a:fld id="{99AE015D-4E99-42B8-B1B4-4F7FEE987B9B}" type="slidenum">
              <a:rPr lang="en-US" smtClean="0"/>
              <a:pPr/>
              <a:t>69</a:t>
            </a:fld>
            <a:endParaRPr lang="en-US"/>
          </a:p>
        </p:txBody>
      </p:sp>
      <p:sp>
        <p:nvSpPr>
          <p:cNvPr id="10" name="Rectangle 9"/>
          <p:cNvSpPr/>
          <p:nvPr/>
        </p:nvSpPr>
        <p:spPr>
          <a:xfrm>
            <a:off x="5462655" y="2932278"/>
            <a:ext cx="3366876" cy="369332"/>
          </a:xfrm>
          <a:prstGeom prst="rect">
            <a:avLst/>
          </a:prstGeom>
          <a:solidFill>
            <a:schemeClr val="accent6">
              <a:lumMod val="20000"/>
              <a:lumOff val="80000"/>
              <a:alpha val="50000"/>
            </a:schemeClr>
          </a:solidFill>
        </p:spPr>
        <p:txBody>
          <a:bodyPr wrap="square">
            <a:spAutoFit/>
          </a:bodyPr>
          <a:lstStyle/>
          <a:p>
            <a:r>
              <a:rPr lang="en-US" dirty="0">
                <a:latin typeface="Garamond" panose="02020404030301010803" pitchFamily="18" charset="0"/>
              </a:rPr>
              <a:t>setTextFill(</a:t>
            </a:r>
            <a:r>
              <a:rPr lang="en-US" dirty="0" err="1">
                <a:latin typeface="Garamond" panose="02020404030301010803" pitchFamily="18" charset="0"/>
              </a:rPr>
              <a:t>Color.web</a:t>
            </a:r>
            <a:r>
              <a:rPr lang="en-US" dirty="0">
                <a:latin typeface="Garamond" panose="02020404030301010803" pitchFamily="18" charset="0"/>
              </a:rPr>
              <a:t>("#1176b3"));</a:t>
            </a:r>
          </a:p>
        </p:txBody>
      </p:sp>
      <p:sp>
        <p:nvSpPr>
          <p:cNvPr id="11" name="Rectangle 10"/>
          <p:cNvSpPr/>
          <p:nvPr/>
        </p:nvSpPr>
        <p:spPr>
          <a:xfrm>
            <a:off x="5700207" y="3458202"/>
            <a:ext cx="3111476" cy="369332"/>
          </a:xfrm>
          <a:prstGeom prst="rect">
            <a:avLst/>
          </a:prstGeom>
          <a:solidFill>
            <a:schemeClr val="accent6">
              <a:lumMod val="20000"/>
              <a:lumOff val="80000"/>
              <a:alpha val="50000"/>
            </a:schemeClr>
          </a:solidFill>
        </p:spPr>
        <p:txBody>
          <a:bodyPr wrap="square">
            <a:spAutoFit/>
          </a:bodyPr>
          <a:lstStyle/>
          <a:p>
            <a:r>
              <a:rPr lang="en-US" dirty="0">
                <a:latin typeface="Garamond" panose="02020404030301010803" pitchFamily="18" charset="0"/>
              </a:rPr>
              <a:t>setGraphicTextGap(10)</a:t>
            </a:r>
          </a:p>
        </p:txBody>
      </p:sp>
      <p:sp>
        <p:nvSpPr>
          <p:cNvPr id="12" name="Rectangle 11"/>
          <p:cNvSpPr/>
          <p:nvPr/>
        </p:nvSpPr>
        <p:spPr>
          <a:xfrm>
            <a:off x="5814318" y="4402002"/>
            <a:ext cx="3111477" cy="369332"/>
          </a:xfrm>
          <a:prstGeom prst="rect">
            <a:avLst/>
          </a:prstGeom>
          <a:solidFill>
            <a:schemeClr val="accent6">
              <a:lumMod val="20000"/>
              <a:lumOff val="80000"/>
              <a:alpha val="50000"/>
            </a:schemeClr>
          </a:solidFill>
        </p:spPr>
        <p:txBody>
          <a:bodyPr wrap="square">
            <a:spAutoFit/>
          </a:bodyPr>
          <a:lstStyle/>
          <a:p>
            <a:r>
              <a:rPr lang="en-US" dirty="0" err="1">
                <a:latin typeface="Garamond" panose="02020404030301010803" pitchFamily="18" charset="0"/>
              </a:rPr>
              <a:t>setFont</a:t>
            </a:r>
            <a:r>
              <a:rPr lang="en-US" dirty="0">
                <a:latin typeface="Garamond" panose="02020404030301010803" pitchFamily="18" charset="0"/>
              </a:rPr>
              <a:t>(new Font("Arial", 30));</a:t>
            </a:r>
          </a:p>
        </p:txBody>
      </p:sp>
      <p:sp>
        <p:nvSpPr>
          <p:cNvPr id="13" name="Rectangle 12"/>
          <p:cNvSpPr/>
          <p:nvPr/>
        </p:nvSpPr>
        <p:spPr>
          <a:xfrm>
            <a:off x="5814318" y="4817185"/>
            <a:ext cx="3111477" cy="369332"/>
          </a:xfrm>
          <a:prstGeom prst="rect">
            <a:avLst/>
          </a:prstGeom>
          <a:solidFill>
            <a:schemeClr val="accent6">
              <a:lumMod val="20000"/>
              <a:lumOff val="80000"/>
              <a:alpha val="50000"/>
            </a:schemeClr>
          </a:solidFill>
        </p:spPr>
        <p:txBody>
          <a:bodyPr wrap="square">
            <a:spAutoFit/>
          </a:bodyPr>
          <a:lstStyle/>
          <a:p>
            <a:r>
              <a:rPr lang="en-US" dirty="0" err="1">
                <a:latin typeface="Garamond" panose="02020404030301010803" pitchFamily="18" charset="0"/>
              </a:rPr>
              <a:t>setWrapText</a:t>
            </a:r>
            <a:r>
              <a:rPr lang="en-US" dirty="0">
                <a:latin typeface="Garamond" panose="02020404030301010803" pitchFamily="18" charset="0"/>
              </a:rPr>
              <a:t>(true);</a:t>
            </a:r>
          </a:p>
        </p:txBody>
      </p:sp>
      <p:sp>
        <p:nvSpPr>
          <p:cNvPr id="15" name="Rectangle 14"/>
          <p:cNvSpPr/>
          <p:nvPr/>
        </p:nvSpPr>
        <p:spPr>
          <a:xfrm>
            <a:off x="5814318" y="5221843"/>
            <a:ext cx="3111477" cy="584775"/>
          </a:xfrm>
          <a:prstGeom prst="rect">
            <a:avLst/>
          </a:prstGeom>
          <a:solidFill>
            <a:schemeClr val="accent6">
              <a:lumMod val="20000"/>
              <a:lumOff val="80000"/>
              <a:alpha val="50000"/>
            </a:schemeClr>
          </a:solidFill>
        </p:spPr>
        <p:txBody>
          <a:bodyPr wrap="square">
            <a:spAutoFit/>
          </a:bodyPr>
          <a:lstStyle/>
          <a:p>
            <a:r>
              <a:rPr lang="en-US" sz="1600" dirty="0" err="1">
                <a:latin typeface="Garamond" panose="02020404030301010803" pitchFamily="18" charset="0"/>
              </a:rPr>
              <a:t>setRotate</a:t>
            </a:r>
            <a:r>
              <a:rPr lang="en-US" sz="1600" dirty="0">
                <a:latin typeface="Garamond" panose="02020404030301010803" pitchFamily="18" charset="0"/>
              </a:rPr>
              <a:t>(270);</a:t>
            </a:r>
          </a:p>
          <a:p>
            <a:r>
              <a:rPr lang="en-US" sz="1600" dirty="0" err="1">
                <a:latin typeface="Garamond" panose="02020404030301010803" pitchFamily="18" charset="0"/>
              </a:rPr>
              <a:t>setTranslateY</a:t>
            </a:r>
            <a:r>
              <a:rPr lang="en-US" sz="1600" dirty="0">
                <a:latin typeface="Garamond" panose="02020404030301010803" pitchFamily="18" charset="0"/>
              </a:rPr>
              <a:t>(50);</a:t>
            </a:r>
          </a:p>
        </p:txBody>
      </p:sp>
      <p:sp>
        <p:nvSpPr>
          <p:cNvPr id="18" name="Rectangle 17"/>
          <p:cNvSpPr/>
          <p:nvPr/>
        </p:nvSpPr>
        <p:spPr>
          <a:xfrm>
            <a:off x="5814318" y="5851516"/>
            <a:ext cx="3111477" cy="584775"/>
          </a:xfrm>
          <a:prstGeom prst="rect">
            <a:avLst/>
          </a:prstGeom>
          <a:solidFill>
            <a:schemeClr val="accent6">
              <a:lumMod val="20000"/>
              <a:lumOff val="80000"/>
              <a:alpha val="50000"/>
            </a:schemeClr>
          </a:solidFill>
        </p:spPr>
        <p:txBody>
          <a:bodyPr wrap="square">
            <a:spAutoFit/>
          </a:bodyPr>
          <a:lstStyle/>
          <a:p>
            <a:r>
              <a:rPr lang="en-US" sz="1600" dirty="0" err="1">
                <a:latin typeface="Garamond" panose="02020404030301010803" pitchFamily="18" charset="0"/>
              </a:rPr>
              <a:t>setScaleX</a:t>
            </a:r>
            <a:r>
              <a:rPr lang="en-US" sz="1600" dirty="0">
                <a:latin typeface="Garamond" panose="02020404030301010803" pitchFamily="18" charset="0"/>
              </a:rPr>
              <a:t>(1.5);</a:t>
            </a:r>
          </a:p>
          <a:p>
            <a:r>
              <a:rPr lang="en-US" sz="1600" dirty="0" err="1">
                <a:latin typeface="Garamond" panose="02020404030301010803" pitchFamily="18" charset="0"/>
              </a:rPr>
              <a:t>setScaleY</a:t>
            </a:r>
            <a:r>
              <a:rPr lang="en-US" sz="1600" dirty="0">
                <a:latin typeface="Garamond" panose="02020404030301010803" pitchFamily="18" charset="0"/>
              </a:rPr>
              <a:t>(1.5);</a:t>
            </a:r>
          </a:p>
        </p:txBody>
      </p:sp>
      <p:sp>
        <p:nvSpPr>
          <p:cNvPr id="20" name="Rectangle 19"/>
          <p:cNvSpPr/>
          <p:nvPr/>
        </p:nvSpPr>
        <p:spPr>
          <a:xfrm>
            <a:off x="5462654" y="3921621"/>
            <a:ext cx="3622279" cy="338554"/>
          </a:xfrm>
          <a:prstGeom prst="rect">
            <a:avLst/>
          </a:prstGeom>
          <a:solidFill>
            <a:schemeClr val="accent6">
              <a:lumMod val="20000"/>
              <a:lumOff val="80000"/>
              <a:alpha val="50000"/>
            </a:schemeClr>
          </a:solidFill>
        </p:spPr>
        <p:txBody>
          <a:bodyPr wrap="square">
            <a:spAutoFit/>
          </a:bodyPr>
          <a:lstStyle/>
          <a:p>
            <a:r>
              <a:rPr lang="en-US" sz="1600" dirty="0" err="1">
                <a:latin typeface="Garamond" panose="02020404030301010803" pitchFamily="18" charset="0"/>
              </a:rPr>
              <a:t>setContentDisplay</a:t>
            </a:r>
            <a:r>
              <a:rPr lang="en-US" sz="1600" dirty="0">
                <a:latin typeface="Garamond" panose="02020404030301010803" pitchFamily="18" charset="0"/>
              </a:rPr>
              <a:t>(</a:t>
            </a:r>
            <a:r>
              <a:rPr lang="en-US" sz="1600" dirty="0" err="1">
                <a:latin typeface="Garamond" panose="02020404030301010803" pitchFamily="18" charset="0"/>
              </a:rPr>
              <a:t>ContentDisplay.TOP</a:t>
            </a:r>
            <a:r>
              <a:rPr lang="en-US" sz="1600" dirty="0">
                <a:latin typeface="Garamond" panose="02020404030301010803" pitchFamily="18" charset="0"/>
              </a:rPr>
              <a:t>);</a:t>
            </a:r>
          </a:p>
        </p:txBody>
      </p:sp>
      <p:sp>
        <p:nvSpPr>
          <p:cNvPr id="14" name="Rectangle 13"/>
          <p:cNvSpPr/>
          <p:nvPr/>
        </p:nvSpPr>
        <p:spPr>
          <a:xfrm>
            <a:off x="5700207" y="1410516"/>
            <a:ext cx="3129323" cy="369332"/>
          </a:xfrm>
          <a:prstGeom prst="rect">
            <a:avLst/>
          </a:prstGeom>
          <a:solidFill>
            <a:schemeClr val="accent6">
              <a:lumMod val="20000"/>
              <a:lumOff val="80000"/>
              <a:alpha val="50000"/>
            </a:schemeClr>
          </a:solidFill>
        </p:spPr>
        <p:txBody>
          <a:bodyPr wrap="square">
            <a:spAutoFit/>
          </a:bodyPr>
          <a:lstStyle/>
          <a:p>
            <a:r>
              <a:rPr lang="en-US" dirty="0" err="1">
                <a:latin typeface="Garamond" panose="02020404030301010803" pitchFamily="18" charset="0"/>
              </a:rPr>
              <a:t>setText</a:t>
            </a:r>
            <a:r>
              <a:rPr lang="en-US" dirty="0">
                <a:latin typeface="Garamond" panose="02020404030301010803" pitchFamily="18" charset="0"/>
              </a:rPr>
              <a:t>(String text)</a:t>
            </a:r>
          </a:p>
        </p:txBody>
      </p:sp>
      <p:sp>
        <p:nvSpPr>
          <p:cNvPr id="16" name="Rectangle 15"/>
          <p:cNvSpPr/>
          <p:nvPr/>
        </p:nvSpPr>
        <p:spPr>
          <a:xfrm>
            <a:off x="5700208" y="1940056"/>
            <a:ext cx="3129323" cy="369332"/>
          </a:xfrm>
          <a:prstGeom prst="rect">
            <a:avLst/>
          </a:prstGeom>
          <a:solidFill>
            <a:schemeClr val="accent6">
              <a:lumMod val="20000"/>
              <a:lumOff val="80000"/>
              <a:alpha val="50000"/>
            </a:schemeClr>
          </a:solidFill>
        </p:spPr>
        <p:txBody>
          <a:bodyPr wrap="square">
            <a:spAutoFit/>
          </a:bodyPr>
          <a:lstStyle/>
          <a:p>
            <a:r>
              <a:rPr lang="en-US" dirty="0" err="1">
                <a:latin typeface="Garamond" panose="02020404030301010803" pitchFamily="18" charset="0"/>
              </a:rPr>
              <a:t>setGraphic</a:t>
            </a:r>
            <a:r>
              <a:rPr lang="en-US" dirty="0">
                <a:latin typeface="Garamond" panose="02020404030301010803" pitchFamily="18" charset="0"/>
              </a:rPr>
              <a:t>(Node graphic)</a:t>
            </a:r>
          </a:p>
        </p:txBody>
      </p:sp>
    </p:spTree>
    <p:extLst>
      <p:ext uri="{BB962C8B-B14F-4D97-AF65-F5344CB8AC3E}">
        <p14:creationId xmlns:p14="http://schemas.microsoft.com/office/powerpoint/2010/main" val="35404461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0182" y="1071414"/>
            <a:ext cx="8543637" cy="2095036"/>
          </a:xfrm>
        </p:spPr>
        <p:txBody>
          <a:bodyPr>
            <a:noAutofit/>
          </a:bodyPr>
          <a:lstStyle/>
          <a:p>
            <a:pPr>
              <a:spcBef>
                <a:spcPts val="1200"/>
              </a:spcBef>
            </a:pPr>
            <a:r>
              <a:rPr lang="en-US" dirty="0"/>
              <a:t>Nodes that have children.</a:t>
            </a:r>
          </a:p>
          <a:p>
            <a:pPr lvl="1"/>
            <a:r>
              <a:rPr lang="en-US" dirty="0"/>
              <a:t>Divide the scene into regions.</a:t>
            </a:r>
          </a:p>
          <a:p>
            <a:pPr lvl="1"/>
            <a:r>
              <a:rPr lang="en-US" dirty="0"/>
              <a:t>Arrange their children nodes in the scene.</a:t>
            </a:r>
          </a:p>
          <a:p>
            <a:pPr lvl="1"/>
            <a:r>
              <a:rPr lang="en-US" dirty="0"/>
              <a:t>Example: BorderPane, </a:t>
            </a:r>
            <a:r>
              <a:rPr lang="en-US" dirty="0" err="1"/>
              <a:t>Vbox</a:t>
            </a:r>
            <a:r>
              <a:rPr lang="en-US" dirty="0"/>
              <a:t> and </a:t>
            </a:r>
            <a:r>
              <a:rPr lang="en-US" dirty="0" err="1"/>
              <a:t>GridPane</a:t>
            </a:r>
            <a:r>
              <a:rPr lang="en-US" dirty="0"/>
              <a:t>.</a:t>
            </a:r>
          </a:p>
        </p:txBody>
      </p:sp>
      <p:sp>
        <p:nvSpPr>
          <p:cNvPr id="3" name="Title 2"/>
          <p:cNvSpPr>
            <a:spLocks noGrp="1"/>
          </p:cNvSpPr>
          <p:nvPr>
            <p:ph type="ctrTitle"/>
          </p:nvPr>
        </p:nvSpPr>
        <p:spPr/>
        <p:txBody>
          <a:bodyPr/>
          <a:lstStyle/>
          <a:p>
            <a:r>
              <a:rPr lang="en-US" sz="2800" dirty="0"/>
              <a:t>JavaFX App Window Structure: 3) Layout Container</a:t>
            </a:r>
          </a:p>
        </p:txBody>
      </p:sp>
      <p:sp>
        <p:nvSpPr>
          <p:cNvPr id="4" name="Slide Number Placeholder 3"/>
          <p:cNvSpPr>
            <a:spLocks noGrp="1"/>
          </p:cNvSpPr>
          <p:nvPr>
            <p:ph type="sldNum" sz="quarter" idx="12"/>
          </p:nvPr>
        </p:nvSpPr>
        <p:spPr/>
        <p:txBody>
          <a:bodyPr/>
          <a:lstStyle/>
          <a:p>
            <a:fld id="{99AE015D-4E99-42B8-B1B4-4F7FEE987B9B}" type="slidenum">
              <a:rPr lang="en-US" smtClean="0"/>
              <a:pPr/>
              <a:t>7</a:t>
            </a:fld>
            <a:endParaRPr lang="en-US"/>
          </a:p>
        </p:txBody>
      </p:sp>
      <p:pic>
        <p:nvPicPr>
          <p:cNvPr id="19" name="Picture 18"/>
          <p:cNvPicPr>
            <a:picLocks noChangeAspect="1"/>
          </p:cNvPicPr>
          <p:nvPr/>
        </p:nvPicPr>
        <p:blipFill>
          <a:blip r:embed="rId3"/>
          <a:stretch>
            <a:fillRect/>
          </a:stretch>
        </p:blipFill>
        <p:spPr>
          <a:xfrm>
            <a:off x="1215611" y="3744845"/>
            <a:ext cx="4297288" cy="2651251"/>
          </a:xfrm>
          <a:prstGeom prst="rect">
            <a:avLst/>
          </a:prstGeom>
        </p:spPr>
      </p:pic>
      <p:cxnSp>
        <p:nvCxnSpPr>
          <p:cNvPr id="20" name="Curved Connector 19"/>
          <p:cNvCxnSpPr>
            <a:stCxn id="24" idx="0"/>
          </p:cNvCxnSpPr>
          <p:nvPr/>
        </p:nvCxnSpPr>
        <p:spPr>
          <a:xfrm rot="16200000" flipV="1">
            <a:off x="5589469" y="2733200"/>
            <a:ext cx="604794" cy="4300256"/>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Curved Connector 20"/>
          <p:cNvCxnSpPr>
            <a:stCxn id="24" idx="0"/>
          </p:cNvCxnSpPr>
          <p:nvPr/>
        </p:nvCxnSpPr>
        <p:spPr>
          <a:xfrm rot="16200000" flipV="1">
            <a:off x="6158576" y="3302307"/>
            <a:ext cx="234215" cy="3532622"/>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Curved Connector 22"/>
          <p:cNvCxnSpPr>
            <a:stCxn id="24" idx="2"/>
          </p:cNvCxnSpPr>
          <p:nvPr/>
        </p:nvCxnSpPr>
        <p:spPr>
          <a:xfrm rot="5400000" flipH="1">
            <a:off x="5424202" y="3583597"/>
            <a:ext cx="745237" cy="4490347"/>
          </a:xfrm>
          <a:prstGeom prst="curvedConnector4">
            <a:avLst>
              <a:gd name="adj1" fmla="val 24451"/>
              <a:gd name="adj2" fmla="val 58928"/>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7240169" y="5185725"/>
            <a:ext cx="1603650" cy="1015663"/>
          </a:xfrm>
          <a:prstGeom prst="rect">
            <a:avLst/>
          </a:prstGeom>
          <a:noFill/>
        </p:spPr>
        <p:txBody>
          <a:bodyPr wrap="square" rtlCol="0">
            <a:spAutoFit/>
          </a:bodyPr>
          <a:lstStyle/>
          <a:p>
            <a:pPr algn="ctr"/>
            <a:r>
              <a:rPr lang="en-US" sz="2000" b="1" dirty="0">
                <a:latin typeface="Garamond" panose="02020404030301010803" pitchFamily="18" charset="0"/>
              </a:rPr>
              <a:t>JavaFx components are nodes</a:t>
            </a:r>
          </a:p>
        </p:txBody>
      </p:sp>
      <p:cxnSp>
        <p:nvCxnSpPr>
          <p:cNvPr id="25" name="Curved Connector 24"/>
          <p:cNvCxnSpPr>
            <a:stCxn id="24" idx="2"/>
          </p:cNvCxnSpPr>
          <p:nvPr/>
        </p:nvCxnSpPr>
        <p:spPr>
          <a:xfrm rot="5400000" flipH="1">
            <a:off x="5847414" y="4006809"/>
            <a:ext cx="355603" cy="4033556"/>
          </a:xfrm>
          <a:prstGeom prst="curvedConnector4">
            <a:avLst>
              <a:gd name="adj1" fmla="val -15838"/>
              <a:gd name="adj2" fmla="val 59939"/>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Curved Connector 25"/>
          <p:cNvCxnSpPr>
            <a:stCxn id="24" idx="1"/>
          </p:cNvCxnSpPr>
          <p:nvPr/>
        </p:nvCxnSpPr>
        <p:spPr>
          <a:xfrm rot="10800000">
            <a:off x="1991639" y="5100181"/>
            <a:ext cx="5248531" cy="593376"/>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Curved Connector 27"/>
          <p:cNvCxnSpPr>
            <a:stCxn id="24" idx="0"/>
          </p:cNvCxnSpPr>
          <p:nvPr/>
        </p:nvCxnSpPr>
        <p:spPr>
          <a:xfrm rot="16200000" flipV="1">
            <a:off x="4720129" y="1863860"/>
            <a:ext cx="593375" cy="6050356"/>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Right Brace 29"/>
          <p:cNvSpPr/>
          <p:nvPr/>
        </p:nvSpPr>
        <p:spPr>
          <a:xfrm rot="16200000">
            <a:off x="3085959" y="1478900"/>
            <a:ext cx="556592" cy="3976698"/>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1" name="TextBox 30"/>
          <p:cNvSpPr txBox="1"/>
          <p:nvPr/>
        </p:nvSpPr>
        <p:spPr>
          <a:xfrm>
            <a:off x="6577184" y="3368401"/>
            <a:ext cx="2315021" cy="707886"/>
          </a:xfrm>
          <a:prstGeom prst="rect">
            <a:avLst/>
          </a:prstGeom>
          <a:noFill/>
        </p:spPr>
        <p:txBody>
          <a:bodyPr wrap="square" rtlCol="0">
            <a:spAutoFit/>
          </a:bodyPr>
          <a:lstStyle/>
          <a:p>
            <a:pPr algn="ctr"/>
            <a:r>
              <a:rPr lang="en-US" sz="2000" b="1" dirty="0">
                <a:solidFill>
                  <a:srgbClr val="FF0000"/>
                </a:solidFill>
                <a:latin typeface="Garamond" panose="02020404030301010803" pitchFamily="18" charset="0"/>
              </a:rPr>
              <a:t>Layout container to arrange the node</a:t>
            </a:r>
          </a:p>
        </p:txBody>
      </p:sp>
      <p:cxnSp>
        <p:nvCxnSpPr>
          <p:cNvPr id="32" name="Curved Connector 31"/>
          <p:cNvCxnSpPr>
            <a:stCxn id="31" idx="1"/>
          </p:cNvCxnSpPr>
          <p:nvPr/>
        </p:nvCxnSpPr>
        <p:spPr>
          <a:xfrm rot="10800000" flipV="1">
            <a:off x="4744276" y="3722343"/>
            <a:ext cx="1832908" cy="624369"/>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67846" y="4677893"/>
            <a:ext cx="1224579" cy="1015663"/>
          </a:xfrm>
          <a:prstGeom prst="rect">
            <a:avLst/>
          </a:prstGeom>
          <a:noFill/>
        </p:spPr>
        <p:txBody>
          <a:bodyPr wrap="square" rtlCol="0">
            <a:spAutoFit/>
          </a:bodyPr>
          <a:lstStyle/>
          <a:p>
            <a:pPr algn="ctr"/>
            <a:r>
              <a:rPr lang="en-US" sz="2000" b="1" dirty="0">
                <a:latin typeface="Garamond" panose="02020404030301010803" pitchFamily="18" charset="0"/>
              </a:rPr>
              <a:t>Scene graph of nodes</a:t>
            </a:r>
          </a:p>
        </p:txBody>
      </p:sp>
      <p:sp>
        <p:nvSpPr>
          <p:cNvPr id="22" name="TextBox 21"/>
          <p:cNvSpPr txBox="1"/>
          <p:nvPr/>
        </p:nvSpPr>
        <p:spPr>
          <a:xfrm>
            <a:off x="3551647" y="3133815"/>
            <a:ext cx="1603650" cy="400110"/>
          </a:xfrm>
          <a:prstGeom prst="rect">
            <a:avLst/>
          </a:prstGeom>
          <a:noFill/>
        </p:spPr>
        <p:txBody>
          <a:bodyPr wrap="square" rtlCol="0">
            <a:spAutoFit/>
          </a:bodyPr>
          <a:lstStyle/>
          <a:p>
            <a:pPr algn="ctr"/>
            <a:r>
              <a:rPr lang="en-US" sz="2000" b="1" dirty="0">
                <a:latin typeface="Garamond" panose="02020404030301010803" pitchFamily="18" charset="0"/>
              </a:rPr>
              <a:t>The stage</a:t>
            </a:r>
          </a:p>
        </p:txBody>
      </p:sp>
      <p:cxnSp>
        <p:nvCxnSpPr>
          <p:cNvPr id="29" name="Curved Connector 11">
            <a:extLst>
              <a:ext uri="{FF2B5EF4-FFF2-40B4-BE49-F238E27FC236}">
                <a16:creationId xmlns:a16="http://schemas.microsoft.com/office/drawing/2014/main" id="{1E13BAB2-8029-41E1-AE22-7362C6E197E1}"/>
              </a:ext>
            </a:extLst>
          </p:cNvPr>
          <p:cNvCxnSpPr>
            <a:cxnSpLocks/>
          </p:cNvCxnSpPr>
          <p:nvPr/>
        </p:nvCxnSpPr>
        <p:spPr>
          <a:xfrm rot="5400000" flipH="1">
            <a:off x="4659806" y="2819201"/>
            <a:ext cx="626211" cy="6138164"/>
          </a:xfrm>
          <a:prstGeom prst="curvedConnector4">
            <a:avLst>
              <a:gd name="adj1" fmla="val -36505"/>
              <a:gd name="adj2" fmla="val 10310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8046001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E1FA836E-8437-4F6D-952B-37F2DF77228A}"/>
              </a:ext>
            </a:extLst>
          </p:cNvPr>
          <p:cNvSpPr>
            <a:spLocks noGrp="1"/>
          </p:cNvSpPr>
          <p:nvPr>
            <p:ph idx="1"/>
          </p:nvPr>
        </p:nvSpPr>
        <p:spPr/>
        <p:txBody>
          <a:bodyPr/>
          <a:lstStyle/>
          <a:p>
            <a:endParaRPr lang="en-US"/>
          </a:p>
        </p:txBody>
      </p:sp>
      <p:sp>
        <p:nvSpPr>
          <p:cNvPr id="3" name="Title 2"/>
          <p:cNvSpPr>
            <a:spLocks noGrp="1"/>
          </p:cNvSpPr>
          <p:nvPr>
            <p:ph type="ctrTitle"/>
          </p:nvPr>
        </p:nvSpPr>
        <p:spPr/>
        <p:txBody>
          <a:bodyPr/>
          <a:lstStyle/>
          <a:p>
            <a:r>
              <a:rPr lang="en-US" dirty="0"/>
              <a:t>Label: Example</a:t>
            </a:r>
          </a:p>
        </p:txBody>
      </p:sp>
      <p:sp>
        <p:nvSpPr>
          <p:cNvPr id="4" name="Slide Number Placeholder 3"/>
          <p:cNvSpPr>
            <a:spLocks noGrp="1"/>
          </p:cNvSpPr>
          <p:nvPr>
            <p:ph type="sldNum" sz="quarter" idx="12"/>
          </p:nvPr>
        </p:nvSpPr>
        <p:spPr/>
        <p:txBody>
          <a:bodyPr/>
          <a:lstStyle/>
          <a:p>
            <a:fld id="{99AE015D-4E99-42B8-B1B4-4F7FEE987B9B}" type="slidenum">
              <a:rPr lang="en-US" smtClean="0"/>
              <a:pPr/>
              <a:t>70</a:t>
            </a:fld>
            <a:endParaRPr lang="en-US"/>
          </a:p>
        </p:txBody>
      </p:sp>
      <p:pic>
        <p:nvPicPr>
          <p:cNvPr id="11" name="Picture 10"/>
          <p:cNvPicPr>
            <a:picLocks noChangeAspect="1"/>
          </p:cNvPicPr>
          <p:nvPr/>
        </p:nvPicPr>
        <p:blipFill>
          <a:blip r:embed="rId3"/>
          <a:stretch>
            <a:fillRect/>
          </a:stretch>
        </p:blipFill>
        <p:spPr>
          <a:xfrm>
            <a:off x="4774972" y="1752687"/>
            <a:ext cx="4054559" cy="2228708"/>
          </a:xfrm>
          <a:prstGeom prst="rect">
            <a:avLst/>
          </a:prstGeom>
          <a:ln>
            <a:solidFill>
              <a:schemeClr val="accent1"/>
            </a:solidFill>
          </a:ln>
        </p:spPr>
      </p:pic>
      <p:pic>
        <p:nvPicPr>
          <p:cNvPr id="13" name="Picture 12"/>
          <p:cNvPicPr>
            <a:picLocks noChangeAspect="1"/>
          </p:cNvPicPr>
          <p:nvPr/>
        </p:nvPicPr>
        <p:blipFill>
          <a:blip r:embed="rId4"/>
          <a:stretch>
            <a:fillRect/>
          </a:stretch>
        </p:blipFill>
        <p:spPr>
          <a:xfrm>
            <a:off x="557648" y="4660259"/>
            <a:ext cx="8135390" cy="1756367"/>
          </a:xfrm>
          <a:prstGeom prst="rect">
            <a:avLst/>
          </a:prstGeom>
        </p:spPr>
      </p:pic>
      <p:pic>
        <p:nvPicPr>
          <p:cNvPr id="2" name="Picture 1"/>
          <p:cNvPicPr>
            <a:picLocks noChangeAspect="1"/>
          </p:cNvPicPr>
          <p:nvPr/>
        </p:nvPicPr>
        <p:blipFill>
          <a:blip r:embed="rId5"/>
          <a:stretch>
            <a:fillRect/>
          </a:stretch>
        </p:blipFill>
        <p:spPr>
          <a:xfrm>
            <a:off x="315565" y="1004132"/>
            <a:ext cx="4309778" cy="3611793"/>
          </a:xfrm>
          <a:prstGeom prst="rect">
            <a:avLst/>
          </a:prstGeom>
          <a:ln>
            <a:solidFill>
              <a:schemeClr val="accent1"/>
            </a:solidFill>
          </a:ln>
        </p:spPr>
      </p:pic>
    </p:spTree>
    <p:extLst>
      <p:ext uri="{BB962C8B-B14F-4D97-AF65-F5344CB8AC3E}">
        <p14:creationId xmlns:p14="http://schemas.microsoft.com/office/powerpoint/2010/main" val="229463614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0182" y="958788"/>
            <a:ext cx="8543637" cy="5502171"/>
          </a:xfrm>
        </p:spPr>
        <p:txBody>
          <a:bodyPr>
            <a:normAutofit/>
          </a:bodyPr>
          <a:lstStyle/>
          <a:p>
            <a:pPr>
              <a:spcBef>
                <a:spcPts val="600"/>
              </a:spcBef>
            </a:pPr>
            <a:r>
              <a:rPr lang="en-US" b="0" dirty="0">
                <a:latin typeface="Times New Roman" panose="02020603050405020304" pitchFamily="18" charset="0"/>
                <a:cs typeface="Times New Roman" panose="02020603050405020304" pitchFamily="18" charset="0"/>
              </a:rPr>
              <a:t>JavaFX provides regular buttons, toggle buttons, check box buttons, and radio buttons. The common features of these buttons are defined in </a:t>
            </a:r>
            <a:r>
              <a:rPr lang="en-US" b="0" dirty="0" err="1">
                <a:latin typeface="Times New Roman" panose="02020603050405020304" pitchFamily="18" charset="0"/>
                <a:cs typeface="Times New Roman" panose="02020603050405020304" pitchFamily="18" charset="0"/>
              </a:rPr>
              <a:t>ButtonBase</a:t>
            </a:r>
            <a:r>
              <a:rPr lang="en-US" b="0" dirty="0">
                <a:latin typeface="Times New Roman" panose="02020603050405020304" pitchFamily="18" charset="0"/>
                <a:cs typeface="Times New Roman" panose="02020603050405020304" pitchFamily="18" charset="0"/>
              </a:rPr>
              <a:t> and Labeled classes.</a:t>
            </a:r>
          </a:p>
          <a:p>
            <a:pPr>
              <a:spcBef>
                <a:spcPts val="600"/>
              </a:spcBef>
            </a:pPr>
            <a:r>
              <a:rPr lang="en-US" b="0" dirty="0">
                <a:latin typeface="Times New Roman" panose="02020603050405020304" pitchFamily="18" charset="0"/>
                <a:cs typeface="Times New Roman" panose="02020603050405020304" pitchFamily="18" charset="0"/>
              </a:rPr>
              <a:t>A button is a control that triggers an action event when clicked</a:t>
            </a:r>
          </a:p>
          <a:p>
            <a:pPr>
              <a:spcBef>
                <a:spcPts val="600"/>
              </a:spcBef>
            </a:pPr>
            <a:endParaRPr lang="en-US" b="0" dirty="0">
              <a:latin typeface="Times New Roman" panose="02020603050405020304" pitchFamily="18" charset="0"/>
              <a:cs typeface="Times New Roman" panose="02020603050405020304" pitchFamily="18" charset="0"/>
            </a:endParaRPr>
          </a:p>
        </p:txBody>
      </p:sp>
      <p:sp>
        <p:nvSpPr>
          <p:cNvPr id="3" name="Title 2"/>
          <p:cNvSpPr>
            <a:spLocks noGrp="1"/>
          </p:cNvSpPr>
          <p:nvPr>
            <p:ph type="ctrTitle"/>
          </p:nvPr>
        </p:nvSpPr>
        <p:spPr/>
        <p:txBody>
          <a:bodyPr/>
          <a:lstStyle/>
          <a:p>
            <a:r>
              <a:rPr lang="en-US" dirty="0"/>
              <a:t>Button (1/2)</a:t>
            </a:r>
          </a:p>
        </p:txBody>
      </p:sp>
      <p:sp>
        <p:nvSpPr>
          <p:cNvPr id="4" name="Slide Number Placeholder 3"/>
          <p:cNvSpPr>
            <a:spLocks noGrp="1"/>
          </p:cNvSpPr>
          <p:nvPr>
            <p:ph type="sldNum" sz="quarter" idx="12"/>
          </p:nvPr>
        </p:nvSpPr>
        <p:spPr/>
        <p:txBody>
          <a:bodyPr/>
          <a:lstStyle/>
          <a:p>
            <a:fld id="{99AE015D-4E99-42B8-B1B4-4F7FEE987B9B}" type="slidenum">
              <a:rPr lang="en-US" smtClean="0"/>
              <a:pPr/>
              <a:t>71</a:t>
            </a:fld>
            <a:endParaRPr lang="en-US"/>
          </a:p>
        </p:txBody>
      </p:sp>
      <p:pic>
        <p:nvPicPr>
          <p:cNvPr id="5" name="Picture 1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5174" y="2575641"/>
            <a:ext cx="4719170" cy="2027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sp>
        <p:nvSpPr>
          <p:cNvPr id="7" name="Rectangle 6"/>
          <p:cNvSpPr/>
          <p:nvPr/>
        </p:nvSpPr>
        <p:spPr>
          <a:xfrm>
            <a:off x="5951913" y="3227820"/>
            <a:ext cx="2754505" cy="307777"/>
          </a:xfrm>
          <a:prstGeom prst="rect">
            <a:avLst/>
          </a:prstGeom>
          <a:solidFill>
            <a:srgbClr val="F0F7EC"/>
          </a:solidFill>
        </p:spPr>
        <p:txBody>
          <a:bodyPr wrap="square">
            <a:spAutoFit/>
          </a:bodyPr>
          <a:lstStyle/>
          <a:p>
            <a:r>
              <a:rPr lang="en-US" sz="1400" dirty="0">
                <a:latin typeface="Garamond" panose="02020404030301010803" pitchFamily="18" charset="0"/>
              </a:rPr>
              <a:t>Button </a:t>
            </a:r>
            <a:r>
              <a:rPr lang="en-US" sz="1400" dirty="0" err="1">
                <a:latin typeface="Garamond" panose="02020404030301010803" pitchFamily="18" charset="0"/>
              </a:rPr>
              <a:t>btn</a:t>
            </a:r>
            <a:r>
              <a:rPr lang="en-US" sz="1400" dirty="0">
                <a:latin typeface="Garamond" panose="02020404030301010803" pitchFamily="18" charset="0"/>
              </a:rPr>
              <a:t> = new Button();</a:t>
            </a:r>
          </a:p>
        </p:txBody>
      </p:sp>
      <p:sp>
        <p:nvSpPr>
          <p:cNvPr id="8" name="Rectangle 7"/>
          <p:cNvSpPr/>
          <p:nvPr/>
        </p:nvSpPr>
        <p:spPr>
          <a:xfrm>
            <a:off x="5951913" y="3590540"/>
            <a:ext cx="2754505" cy="307777"/>
          </a:xfrm>
          <a:prstGeom prst="rect">
            <a:avLst/>
          </a:prstGeom>
          <a:solidFill>
            <a:srgbClr val="F0F7EC"/>
          </a:solidFill>
        </p:spPr>
        <p:txBody>
          <a:bodyPr wrap="square">
            <a:spAutoFit/>
          </a:bodyPr>
          <a:lstStyle/>
          <a:p>
            <a:r>
              <a:rPr lang="en-US" sz="1400" dirty="0">
                <a:latin typeface="Garamond" panose="02020404030301010803" pitchFamily="18" charset="0"/>
              </a:rPr>
              <a:t>Button </a:t>
            </a:r>
            <a:r>
              <a:rPr lang="en-US" sz="1400" dirty="0" err="1">
                <a:latin typeface="Garamond" panose="02020404030301010803" pitchFamily="18" charset="0"/>
              </a:rPr>
              <a:t>btn</a:t>
            </a:r>
            <a:r>
              <a:rPr lang="en-US" sz="1400" dirty="0">
                <a:latin typeface="Garamond" panose="02020404030301010803" pitchFamily="18" charset="0"/>
              </a:rPr>
              <a:t> = new Button(“Search");</a:t>
            </a:r>
          </a:p>
        </p:txBody>
      </p:sp>
      <p:sp>
        <p:nvSpPr>
          <p:cNvPr id="9" name="Rectangle 8"/>
          <p:cNvSpPr/>
          <p:nvPr/>
        </p:nvSpPr>
        <p:spPr>
          <a:xfrm>
            <a:off x="5951913" y="3984568"/>
            <a:ext cx="2754505" cy="738664"/>
          </a:xfrm>
          <a:prstGeom prst="rect">
            <a:avLst/>
          </a:prstGeom>
          <a:solidFill>
            <a:srgbClr val="F0F7EC"/>
          </a:solidFill>
        </p:spPr>
        <p:txBody>
          <a:bodyPr wrap="square">
            <a:spAutoFit/>
          </a:bodyPr>
          <a:lstStyle/>
          <a:p>
            <a:r>
              <a:rPr lang="en-US" sz="1400" dirty="0">
                <a:latin typeface="Garamond" panose="02020404030301010803" pitchFamily="18" charset="0"/>
              </a:rPr>
              <a:t>Button button3 = new Button ( “OK", new </a:t>
            </a:r>
            <a:r>
              <a:rPr lang="en-US" sz="1400" dirty="0" err="1">
                <a:latin typeface="Garamond" panose="02020404030301010803" pitchFamily="18" charset="0"/>
              </a:rPr>
              <a:t>ImageView</a:t>
            </a:r>
            <a:r>
              <a:rPr lang="en-US" sz="1400" dirty="0">
                <a:latin typeface="Garamond" panose="02020404030301010803" pitchFamily="18" charset="0"/>
              </a:rPr>
              <a:t>(</a:t>
            </a:r>
            <a:r>
              <a:rPr lang="en-US" sz="1400" dirty="0" err="1">
                <a:latin typeface="Garamond" panose="02020404030301010803" pitchFamily="18" charset="0"/>
              </a:rPr>
              <a:t>imageOk</a:t>
            </a:r>
            <a:r>
              <a:rPr lang="en-US" sz="1400" dirty="0">
                <a:latin typeface="Garamond" panose="02020404030301010803" pitchFamily="18" charset="0"/>
              </a:rPr>
              <a:t>) </a:t>
            </a:r>
          </a:p>
          <a:p>
            <a:r>
              <a:rPr lang="en-US" sz="1400" dirty="0">
                <a:latin typeface="Garamond" panose="02020404030301010803" pitchFamily="18" charset="0"/>
              </a:rPr>
              <a:t>);</a:t>
            </a:r>
          </a:p>
        </p:txBody>
      </p:sp>
      <p:sp>
        <p:nvSpPr>
          <p:cNvPr id="10" name="Rectangle 9"/>
          <p:cNvSpPr/>
          <p:nvPr/>
        </p:nvSpPr>
        <p:spPr>
          <a:xfrm>
            <a:off x="314469" y="5092088"/>
            <a:ext cx="2515061" cy="307777"/>
          </a:xfrm>
          <a:prstGeom prst="rect">
            <a:avLst/>
          </a:prstGeom>
          <a:solidFill>
            <a:schemeClr val="accent6">
              <a:lumMod val="20000"/>
              <a:lumOff val="80000"/>
              <a:alpha val="50000"/>
            </a:schemeClr>
          </a:solidFill>
        </p:spPr>
        <p:txBody>
          <a:bodyPr wrap="square">
            <a:spAutoFit/>
          </a:bodyPr>
          <a:lstStyle/>
          <a:p>
            <a:r>
              <a:rPr lang="en-US" sz="1400" dirty="0" err="1">
                <a:latin typeface="Garamond" panose="02020404030301010803" pitchFamily="18" charset="0"/>
              </a:rPr>
              <a:t>setText</a:t>
            </a:r>
            <a:r>
              <a:rPr lang="en-US" sz="1400" dirty="0">
                <a:latin typeface="Garamond" panose="02020404030301010803" pitchFamily="18" charset="0"/>
              </a:rPr>
              <a:t>(String text)</a:t>
            </a:r>
          </a:p>
        </p:txBody>
      </p:sp>
      <p:sp>
        <p:nvSpPr>
          <p:cNvPr id="11" name="Rectangle 10"/>
          <p:cNvSpPr/>
          <p:nvPr/>
        </p:nvSpPr>
        <p:spPr>
          <a:xfrm>
            <a:off x="314469" y="5433027"/>
            <a:ext cx="2515061" cy="307777"/>
          </a:xfrm>
          <a:prstGeom prst="rect">
            <a:avLst/>
          </a:prstGeom>
          <a:solidFill>
            <a:schemeClr val="accent6">
              <a:lumMod val="20000"/>
              <a:lumOff val="80000"/>
              <a:alpha val="50000"/>
            </a:schemeClr>
          </a:solidFill>
        </p:spPr>
        <p:txBody>
          <a:bodyPr wrap="square">
            <a:spAutoFit/>
          </a:bodyPr>
          <a:lstStyle/>
          <a:p>
            <a:r>
              <a:rPr lang="en-US" sz="1400" dirty="0" err="1">
                <a:latin typeface="Garamond" panose="02020404030301010803" pitchFamily="18" charset="0"/>
              </a:rPr>
              <a:t>setGraphic</a:t>
            </a:r>
            <a:r>
              <a:rPr lang="en-US" sz="1400" dirty="0">
                <a:latin typeface="Garamond" panose="02020404030301010803" pitchFamily="18" charset="0"/>
              </a:rPr>
              <a:t>(Node graphic)</a:t>
            </a:r>
          </a:p>
        </p:txBody>
      </p:sp>
      <p:sp>
        <p:nvSpPr>
          <p:cNvPr id="12" name="Rectangle 11"/>
          <p:cNvSpPr/>
          <p:nvPr/>
        </p:nvSpPr>
        <p:spPr>
          <a:xfrm>
            <a:off x="314469" y="5773966"/>
            <a:ext cx="2515061" cy="307777"/>
          </a:xfrm>
          <a:prstGeom prst="rect">
            <a:avLst/>
          </a:prstGeom>
          <a:solidFill>
            <a:schemeClr val="accent6">
              <a:lumMod val="20000"/>
              <a:lumOff val="80000"/>
              <a:alpha val="50000"/>
            </a:schemeClr>
          </a:solidFill>
        </p:spPr>
        <p:txBody>
          <a:bodyPr wrap="square">
            <a:spAutoFit/>
          </a:bodyPr>
          <a:lstStyle/>
          <a:p>
            <a:r>
              <a:rPr lang="en-US" sz="1400" dirty="0" err="1">
                <a:latin typeface="Garamond" panose="02020404030301010803" pitchFamily="18" charset="0"/>
              </a:rPr>
              <a:t>setDisable</a:t>
            </a:r>
            <a:r>
              <a:rPr lang="en-US" sz="1400" dirty="0">
                <a:latin typeface="Garamond" panose="02020404030301010803" pitchFamily="18" charset="0"/>
              </a:rPr>
              <a:t>(true);</a:t>
            </a:r>
          </a:p>
        </p:txBody>
      </p:sp>
      <p:sp>
        <p:nvSpPr>
          <p:cNvPr id="13" name="Rectangle 12"/>
          <p:cNvSpPr/>
          <p:nvPr/>
        </p:nvSpPr>
        <p:spPr>
          <a:xfrm>
            <a:off x="314470" y="6110845"/>
            <a:ext cx="2515060" cy="307777"/>
          </a:xfrm>
          <a:prstGeom prst="rect">
            <a:avLst/>
          </a:prstGeom>
          <a:solidFill>
            <a:schemeClr val="accent6">
              <a:lumMod val="20000"/>
              <a:lumOff val="80000"/>
              <a:alpha val="50000"/>
            </a:schemeClr>
          </a:solidFill>
        </p:spPr>
        <p:txBody>
          <a:bodyPr wrap="square">
            <a:spAutoFit/>
          </a:bodyPr>
          <a:lstStyle/>
          <a:p>
            <a:r>
              <a:rPr lang="en-US" sz="1400" dirty="0" err="1">
                <a:latin typeface="Garamond" panose="02020404030301010803" pitchFamily="18" charset="0"/>
              </a:rPr>
              <a:t>setDefaultButton</a:t>
            </a:r>
            <a:r>
              <a:rPr lang="en-US" sz="1400" dirty="0">
                <a:latin typeface="Garamond" panose="02020404030301010803" pitchFamily="18" charset="0"/>
              </a:rPr>
              <a:t>(true);</a:t>
            </a:r>
          </a:p>
        </p:txBody>
      </p:sp>
      <p:sp>
        <p:nvSpPr>
          <p:cNvPr id="14" name="Content Placeholder 1"/>
          <p:cNvSpPr txBox="1">
            <a:spLocks/>
          </p:cNvSpPr>
          <p:nvPr/>
        </p:nvSpPr>
        <p:spPr>
          <a:xfrm>
            <a:off x="2450407" y="4688378"/>
            <a:ext cx="5629564" cy="188458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00000"/>
              </a:lnSpc>
              <a:spcBef>
                <a:spcPts val="1800"/>
              </a:spcBef>
              <a:spcAft>
                <a:spcPts val="0"/>
              </a:spcAft>
              <a:buClr>
                <a:srgbClr val="1A864B"/>
              </a:buClr>
              <a:buFont typeface="Arial" panose="020B0604020202020204" pitchFamily="34" charset="0"/>
              <a:buChar char="•"/>
              <a:defRPr sz="2400" b="1" kern="1200">
                <a:solidFill>
                  <a:schemeClr val="tx1"/>
                </a:solidFill>
                <a:latin typeface="Garamond" panose="02020404030301010803" pitchFamily="18" charset="0"/>
                <a:ea typeface="+mn-ea"/>
                <a:cs typeface="+mn-cs"/>
              </a:defRPr>
            </a:lvl1pPr>
            <a:lvl2pPr marL="685800" indent="-228600" algn="l" defTabSz="914400" rtl="0" eaLnBrk="1" latinLnBrk="0" hangingPunct="1">
              <a:lnSpc>
                <a:spcPct val="100000"/>
              </a:lnSpc>
              <a:spcBef>
                <a:spcPts val="1200"/>
              </a:spcBef>
              <a:spcAft>
                <a:spcPts val="0"/>
              </a:spcAft>
              <a:buClr>
                <a:srgbClr val="1A864B"/>
              </a:buClr>
              <a:buFont typeface="Arial" panose="020B0604020202020204" pitchFamily="34" charset="0"/>
              <a:buChar char="•"/>
              <a:defRPr sz="2400" b="0" kern="1200">
                <a:solidFill>
                  <a:schemeClr val="tx1"/>
                </a:solidFill>
                <a:latin typeface="Times New Roman" panose="02020603050405020304" pitchFamily="18" charset="0"/>
                <a:ea typeface="+mn-ea"/>
                <a:cs typeface="Times New Roman" panose="02020603050405020304" pitchFamily="18" charset="0"/>
              </a:defRPr>
            </a:lvl2pPr>
            <a:lvl3pPr marL="1143000" indent="-228600" algn="l" defTabSz="914400" rtl="0" eaLnBrk="1" latinLnBrk="0" hangingPunct="1">
              <a:lnSpc>
                <a:spcPct val="100000"/>
              </a:lnSpc>
              <a:spcBef>
                <a:spcPts val="1200"/>
              </a:spcBef>
              <a:spcAft>
                <a:spcPts val="0"/>
              </a:spcAft>
              <a:buClr>
                <a:srgbClr val="1A864B"/>
              </a:buClr>
              <a:buFont typeface="Arial" panose="020B0604020202020204" pitchFamily="34" charset="0"/>
              <a:buChar char="•"/>
              <a:defRPr sz="2000" b="0" kern="1200">
                <a:solidFill>
                  <a:schemeClr val="tx1"/>
                </a:solidFill>
                <a:latin typeface="Times New Roman" panose="02020603050405020304" pitchFamily="18" charset="0"/>
                <a:ea typeface="+mn-ea"/>
                <a:cs typeface="Times New Roman" panose="02020603050405020304" pitchFamily="18" charset="0"/>
              </a:defRPr>
            </a:lvl3pPr>
            <a:lvl4pPr marL="1600200" indent="-228600" algn="l" defTabSz="914400" rtl="0" eaLnBrk="1" latinLnBrk="0" hangingPunct="1">
              <a:lnSpc>
                <a:spcPct val="100000"/>
              </a:lnSpc>
              <a:spcBef>
                <a:spcPts val="1200"/>
              </a:spcBef>
              <a:spcAft>
                <a:spcPts val="0"/>
              </a:spcAft>
              <a:buClr>
                <a:srgbClr val="1A864B"/>
              </a:buClr>
              <a:buFont typeface="Arial" panose="020B0604020202020204" pitchFamily="34" charset="0"/>
              <a:buChar char="•"/>
              <a:defRPr sz="1800" b="0" kern="1200">
                <a:solidFill>
                  <a:schemeClr val="tx1"/>
                </a:solidFill>
                <a:latin typeface="Times New Roman" panose="02020603050405020304" pitchFamily="18" charset="0"/>
                <a:ea typeface="+mn-ea"/>
                <a:cs typeface="Times New Roman" panose="02020603050405020304" pitchFamily="18" charset="0"/>
              </a:defRPr>
            </a:lvl4pPr>
            <a:lvl5pPr marL="2057400" indent="-228600" algn="l" defTabSz="914400" rtl="0" eaLnBrk="1" latinLnBrk="0" hangingPunct="1">
              <a:lnSpc>
                <a:spcPct val="100000"/>
              </a:lnSpc>
              <a:spcBef>
                <a:spcPts val="1200"/>
              </a:spcBef>
              <a:spcAft>
                <a:spcPts val="0"/>
              </a:spcAft>
              <a:buClr>
                <a:srgbClr val="1A864B"/>
              </a:buClr>
              <a:buFont typeface="Arial" panose="020B0604020202020204" pitchFamily="34" charset="0"/>
              <a:buChar char="•"/>
              <a:defRPr sz="1800" b="0" kern="1200">
                <a:solidFill>
                  <a:schemeClr val="tx1"/>
                </a:solidFill>
                <a:latin typeface="Times New Roman" panose="02020603050405020304" pitchFamily="18" charset="0"/>
                <a:ea typeface="+mn-ea"/>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0"/>
              </a:spcBef>
            </a:pPr>
            <a:r>
              <a:rPr lang="en-US" sz="2000" dirty="0"/>
              <a:t>Setting properties</a:t>
            </a:r>
          </a:p>
          <a:p>
            <a:pPr lvl="1">
              <a:spcBef>
                <a:spcPts val="600"/>
              </a:spcBef>
            </a:pPr>
            <a:r>
              <a:rPr lang="en-US" sz="2000" dirty="0"/>
              <a:t>Specify the text caption for the button</a:t>
            </a:r>
          </a:p>
          <a:p>
            <a:pPr lvl="1">
              <a:spcBef>
                <a:spcPts val="600"/>
              </a:spcBef>
            </a:pPr>
            <a:r>
              <a:rPr lang="en-US" sz="2000" dirty="0"/>
              <a:t>Specify the graphical icon</a:t>
            </a:r>
          </a:p>
          <a:p>
            <a:pPr lvl="1">
              <a:spcBef>
                <a:spcPts val="600"/>
              </a:spcBef>
            </a:pPr>
            <a:r>
              <a:rPr lang="en-US" sz="2000" dirty="0"/>
              <a:t>Disable the button</a:t>
            </a:r>
          </a:p>
          <a:p>
            <a:pPr lvl="1">
              <a:spcBef>
                <a:spcPts val="600"/>
              </a:spcBef>
            </a:pPr>
            <a:r>
              <a:rPr lang="en-US" sz="2000" dirty="0"/>
              <a:t>Set the default button</a:t>
            </a:r>
          </a:p>
        </p:txBody>
      </p:sp>
      <p:sp>
        <p:nvSpPr>
          <p:cNvPr id="15" name="Rectangle 14"/>
          <p:cNvSpPr/>
          <p:nvPr/>
        </p:nvSpPr>
        <p:spPr>
          <a:xfrm>
            <a:off x="5951913" y="5825104"/>
            <a:ext cx="3108322" cy="646331"/>
          </a:xfrm>
          <a:prstGeom prst="rect">
            <a:avLst/>
          </a:prstGeom>
        </p:spPr>
        <p:txBody>
          <a:bodyPr wrap="square">
            <a:spAutoFit/>
          </a:bodyPr>
          <a:lstStyle/>
          <a:p>
            <a:pPr algn="ctr"/>
            <a:r>
              <a:rPr lang="en-US" sz="1200" dirty="0"/>
              <a:t>A default Button is the button that receives a keyboard VK_ENTER press, if no other node in the scene consumes it</a:t>
            </a:r>
          </a:p>
        </p:txBody>
      </p:sp>
    </p:spTree>
    <p:extLst>
      <p:ext uri="{BB962C8B-B14F-4D97-AF65-F5344CB8AC3E}">
        <p14:creationId xmlns:p14="http://schemas.microsoft.com/office/powerpoint/2010/main" val="329877108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Analyze the GUI.</a:t>
            </a:r>
          </a:p>
        </p:txBody>
      </p:sp>
      <p:sp>
        <p:nvSpPr>
          <p:cNvPr id="3" name="Title 2"/>
          <p:cNvSpPr>
            <a:spLocks noGrp="1"/>
          </p:cNvSpPr>
          <p:nvPr>
            <p:ph type="ctrTitle"/>
          </p:nvPr>
        </p:nvSpPr>
        <p:spPr/>
        <p:txBody>
          <a:bodyPr/>
          <a:lstStyle/>
          <a:p>
            <a:r>
              <a:rPr lang="en-US" dirty="0"/>
              <a:t>Button (2/2)</a:t>
            </a:r>
          </a:p>
        </p:txBody>
      </p:sp>
      <p:sp>
        <p:nvSpPr>
          <p:cNvPr id="4" name="Slide Number Placeholder 3"/>
          <p:cNvSpPr>
            <a:spLocks noGrp="1"/>
          </p:cNvSpPr>
          <p:nvPr>
            <p:ph type="sldNum" sz="quarter" idx="12"/>
          </p:nvPr>
        </p:nvSpPr>
        <p:spPr/>
        <p:txBody>
          <a:bodyPr/>
          <a:lstStyle/>
          <a:p>
            <a:fld id="{99AE015D-4E99-42B8-B1B4-4F7FEE987B9B}" type="slidenum">
              <a:rPr lang="en-US" smtClean="0"/>
              <a:pPr/>
              <a:t>72</a:t>
            </a:fld>
            <a:endParaRPr lang="en-US"/>
          </a:p>
        </p:txBody>
      </p:sp>
      <p:pic>
        <p:nvPicPr>
          <p:cNvPr id="8" name="Picture 7"/>
          <p:cNvPicPr>
            <a:picLocks noChangeAspect="1"/>
          </p:cNvPicPr>
          <p:nvPr/>
        </p:nvPicPr>
        <p:blipFill rotWithShape="1">
          <a:blip r:embed="rId3"/>
          <a:srcRect t="845"/>
          <a:stretch/>
        </p:blipFill>
        <p:spPr>
          <a:xfrm>
            <a:off x="4019778" y="1212457"/>
            <a:ext cx="4863458" cy="5005463"/>
          </a:xfrm>
          <a:prstGeom prst="rect">
            <a:avLst/>
          </a:prstGeom>
        </p:spPr>
      </p:pic>
      <p:pic>
        <p:nvPicPr>
          <p:cNvPr id="5" name="Picture 4"/>
          <p:cNvPicPr>
            <a:picLocks noChangeAspect="1"/>
          </p:cNvPicPr>
          <p:nvPr/>
        </p:nvPicPr>
        <p:blipFill>
          <a:blip r:embed="rId4"/>
          <a:stretch>
            <a:fillRect/>
          </a:stretch>
        </p:blipFill>
        <p:spPr>
          <a:xfrm>
            <a:off x="221046" y="2713303"/>
            <a:ext cx="3719597" cy="1737764"/>
          </a:xfrm>
          <a:prstGeom prst="rect">
            <a:avLst/>
          </a:prstGeom>
        </p:spPr>
      </p:pic>
    </p:spTree>
    <p:extLst>
      <p:ext uri="{BB962C8B-B14F-4D97-AF65-F5344CB8AC3E}">
        <p14:creationId xmlns:p14="http://schemas.microsoft.com/office/powerpoint/2010/main" val="366774375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a:spcBef>
                <a:spcPts val="600"/>
              </a:spcBef>
            </a:pPr>
            <a:r>
              <a:rPr lang="en-US" sz="2000" dirty="0"/>
              <a:t>A CheckBox is used for the user to make a selection. </a:t>
            </a:r>
          </a:p>
          <a:p>
            <a:pPr>
              <a:spcBef>
                <a:spcPts val="600"/>
              </a:spcBef>
            </a:pPr>
            <a:r>
              <a:rPr lang="en-US" sz="2000" dirty="0"/>
              <a:t>It inherits all the properties from </a:t>
            </a:r>
            <a:r>
              <a:rPr lang="en-US" sz="2000" dirty="0" err="1">
                <a:solidFill>
                  <a:schemeClr val="accent5"/>
                </a:solidFill>
              </a:rPr>
              <a:t>ButtonBase</a:t>
            </a:r>
            <a:r>
              <a:rPr lang="en-US" sz="2000" dirty="0"/>
              <a:t> and </a:t>
            </a:r>
            <a:r>
              <a:rPr lang="en-US" sz="2000" dirty="0">
                <a:solidFill>
                  <a:schemeClr val="accent5"/>
                </a:solidFill>
              </a:rPr>
              <a:t>Labeled</a:t>
            </a:r>
            <a:r>
              <a:rPr lang="en-US" sz="2000" dirty="0"/>
              <a:t>.</a:t>
            </a:r>
          </a:p>
        </p:txBody>
      </p:sp>
      <p:sp>
        <p:nvSpPr>
          <p:cNvPr id="3" name="Title 2"/>
          <p:cNvSpPr>
            <a:spLocks noGrp="1"/>
          </p:cNvSpPr>
          <p:nvPr>
            <p:ph type="ctrTitle"/>
          </p:nvPr>
        </p:nvSpPr>
        <p:spPr/>
        <p:txBody>
          <a:bodyPr/>
          <a:lstStyle/>
          <a:p>
            <a:r>
              <a:rPr lang="en-US" dirty="0"/>
              <a:t>Check Box (1/3)</a:t>
            </a:r>
          </a:p>
        </p:txBody>
      </p:sp>
      <p:sp>
        <p:nvSpPr>
          <p:cNvPr id="4" name="Slide Number Placeholder 3"/>
          <p:cNvSpPr>
            <a:spLocks noGrp="1"/>
          </p:cNvSpPr>
          <p:nvPr>
            <p:ph type="sldNum" sz="quarter" idx="12"/>
          </p:nvPr>
        </p:nvSpPr>
        <p:spPr/>
        <p:txBody>
          <a:bodyPr/>
          <a:lstStyle/>
          <a:p>
            <a:fld id="{99AE015D-4E99-42B8-B1B4-4F7FEE987B9B}" type="slidenum">
              <a:rPr lang="en-US" smtClean="0"/>
              <a:pPr/>
              <a:t>73</a:t>
            </a:fld>
            <a:endParaRPr lang="en-US"/>
          </a:p>
        </p:txBody>
      </p:sp>
      <p:pic>
        <p:nvPicPr>
          <p:cNvPr id="5"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1" y="1724858"/>
            <a:ext cx="6884996" cy="30745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sp>
        <p:nvSpPr>
          <p:cNvPr id="6" name="Rectangle 5"/>
          <p:cNvSpPr/>
          <p:nvPr/>
        </p:nvSpPr>
        <p:spPr>
          <a:xfrm>
            <a:off x="4535635" y="3228173"/>
            <a:ext cx="3164803" cy="307777"/>
          </a:xfrm>
          <a:prstGeom prst="rect">
            <a:avLst/>
          </a:prstGeom>
          <a:solidFill>
            <a:srgbClr val="F0F7EC"/>
          </a:solidFill>
        </p:spPr>
        <p:txBody>
          <a:bodyPr wrap="square">
            <a:spAutoFit/>
          </a:bodyPr>
          <a:lstStyle/>
          <a:p>
            <a:r>
              <a:rPr lang="en-US" sz="1400" dirty="0">
                <a:latin typeface="Garamond" panose="02020404030301010803" pitchFamily="18" charset="0"/>
              </a:rPr>
              <a:t>CheckBox cb1 = new CheckBox();</a:t>
            </a:r>
          </a:p>
        </p:txBody>
      </p:sp>
      <p:sp>
        <p:nvSpPr>
          <p:cNvPr id="7" name="Rectangle 6"/>
          <p:cNvSpPr/>
          <p:nvPr/>
        </p:nvSpPr>
        <p:spPr>
          <a:xfrm>
            <a:off x="4535635" y="3558118"/>
            <a:ext cx="3164803" cy="307777"/>
          </a:xfrm>
          <a:prstGeom prst="rect">
            <a:avLst/>
          </a:prstGeom>
          <a:solidFill>
            <a:srgbClr val="F0F7EC"/>
          </a:solidFill>
        </p:spPr>
        <p:txBody>
          <a:bodyPr wrap="square">
            <a:spAutoFit/>
          </a:bodyPr>
          <a:lstStyle/>
          <a:p>
            <a:r>
              <a:rPr lang="en-US" sz="1400" dirty="0">
                <a:latin typeface="Garamond" panose="02020404030301010803" pitchFamily="18" charset="0"/>
              </a:rPr>
              <a:t>CheckBox cb2 = new CheckBox(“agree")</a:t>
            </a:r>
          </a:p>
        </p:txBody>
      </p:sp>
      <p:sp>
        <p:nvSpPr>
          <p:cNvPr id="8" name="Rectangle 7"/>
          <p:cNvSpPr/>
          <p:nvPr/>
        </p:nvSpPr>
        <p:spPr>
          <a:xfrm>
            <a:off x="5095432" y="4856143"/>
            <a:ext cx="2492729" cy="338554"/>
          </a:xfrm>
          <a:prstGeom prst="rect">
            <a:avLst/>
          </a:prstGeom>
          <a:solidFill>
            <a:schemeClr val="accent6">
              <a:lumMod val="20000"/>
              <a:lumOff val="80000"/>
              <a:alpha val="50000"/>
            </a:schemeClr>
          </a:solidFill>
        </p:spPr>
        <p:txBody>
          <a:bodyPr wrap="square">
            <a:spAutoFit/>
          </a:bodyPr>
          <a:lstStyle/>
          <a:p>
            <a:r>
              <a:rPr lang="en-US" sz="1600" dirty="0" err="1">
                <a:latin typeface="Garamond" panose="02020404030301010803" pitchFamily="18" charset="0"/>
              </a:rPr>
              <a:t>setText</a:t>
            </a:r>
            <a:r>
              <a:rPr lang="en-US" sz="1600" dirty="0">
                <a:latin typeface="Garamond" panose="02020404030301010803" pitchFamily="18" charset="0"/>
              </a:rPr>
              <a:t>(String text)</a:t>
            </a:r>
          </a:p>
        </p:txBody>
      </p:sp>
      <p:sp>
        <p:nvSpPr>
          <p:cNvPr id="9" name="Rectangle 8"/>
          <p:cNvSpPr/>
          <p:nvPr/>
        </p:nvSpPr>
        <p:spPr>
          <a:xfrm>
            <a:off x="5095433" y="5261995"/>
            <a:ext cx="2492729" cy="338554"/>
          </a:xfrm>
          <a:prstGeom prst="rect">
            <a:avLst/>
          </a:prstGeom>
          <a:solidFill>
            <a:schemeClr val="accent6">
              <a:lumMod val="20000"/>
              <a:lumOff val="80000"/>
              <a:alpha val="50000"/>
            </a:schemeClr>
          </a:solidFill>
        </p:spPr>
        <p:txBody>
          <a:bodyPr wrap="square">
            <a:spAutoFit/>
          </a:bodyPr>
          <a:lstStyle/>
          <a:p>
            <a:r>
              <a:rPr lang="en-US" sz="1600" dirty="0" err="1">
                <a:latin typeface="Garamond" panose="02020404030301010803" pitchFamily="18" charset="0"/>
              </a:rPr>
              <a:t>setSelected</a:t>
            </a:r>
            <a:r>
              <a:rPr lang="en-US" sz="1600" dirty="0">
                <a:latin typeface="Garamond" panose="02020404030301010803" pitchFamily="18" charset="0"/>
              </a:rPr>
              <a:t>(true)</a:t>
            </a:r>
          </a:p>
        </p:txBody>
      </p:sp>
      <p:sp>
        <p:nvSpPr>
          <p:cNvPr id="10" name="Rectangle 9"/>
          <p:cNvSpPr/>
          <p:nvPr/>
        </p:nvSpPr>
        <p:spPr>
          <a:xfrm>
            <a:off x="5095434" y="5664981"/>
            <a:ext cx="2492729" cy="338554"/>
          </a:xfrm>
          <a:prstGeom prst="rect">
            <a:avLst/>
          </a:prstGeom>
          <a:solidFill>
            <a:schemeClr val="accent6">
              <a:lumMod val="20000"/>
              <a:lumOff val="80000"/>
              <a:alpha val="50000"/>
            </a:schemeClr>
          </a:solidFill>
        </p:spPr>
        <p:txBody>
          <a:bodyPr wrap="square">
            <a:spAutoFit/>
          </a:bodyPr>
          <a:lstStyle/>
          <a:p>
            <a:r>
              <a:rPr lang="en-US" sz="1600" dirty="0" err="1">
                <a:latin typeface="Garamond" panose="02020404030301010803" pitchFamily="18" charset="0"/>
              </a:rPr>
              <a:t>isSelected</a:t>
            </a:r>
            <a:r>
              <a:rPr lang="en-US" sz="1600" dirty="0">
                <a:latin typeface="Garamond" panose="02020404030301010803" pitchFamily="18" charset="0"/>
              </a:rPr>
              <a:t>()</a:t>
            </a:r>
          </a:p>
        </p:txBody>
      </p:sp>
      <p:sp>
        <p:nvSpPr>
          <p:cNvPr id="12" name="Content Placeholder 1"/>
          <p:cNvSpPr txBox="1">
            <a:spLocks/>
          </p:cNvSpPr>
          <p:nvPr/>
        </p:nvSpPr>
        <p:spPr>
          <a:xfrm>
            <a:off x="358102" y="4846283"/>
            <a:ext cx="4737330" cy="1512560"/>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800"/>
              </a:spcBef>
              <a:spcAft>
                <a:spcPts val="0"/>
              </a:spcAft>
              <a:buClr>
                <a:srgbClr val="1A864B"/>
              </a:buClr>
              <a:buFont typeface="Arial" panose="020B0604020202020204" pitchFamily="34" charset="0"/>
              <a:buChar char="•"/>
              <a:defRPr sz="2400" b="1" kern="1200">
                <a:solidFill>
                  <a:schemeClr val="tx1"/>
                </a:solidFill>
                <a:latin typeface="Garamond" panose="02020404030301010803" pitchFamily="18" charset="0"/>
                <a:ea typeface="+mn-ea"/>
                <a:cs typeface="+mn-cs"/>
              </a:defRPr>
            </a:lvl1pPr>
            <a:lvl2pPr marL="685800" indent="-228600" algn="l" defTabSz="914400" rtl="0" eaLnBrk="1" latinLnBrk="0" hangingPunct="1">
              <a:lnSpc>
                <a:spcPct val="100000"/>
              </a:lnSpc>
              <a:spcBef>
                <a:spcPts val="1200"/>
              </a:spcBef>
              <a:spcAft>
                <a:spcPts val="0"/>
              </a:spcAft>
              <a:buClr>
                <a:srgbClr val="1A864B"/>
              </a:buClr>
              <a:buFont typeface="Arial" panose="020B0604020202020204" pitchFamily="34" charset="0"/>
              <a:buChar char="•"/>
              <a:defRPr sz="2400" b="0" kern="1200">
                <a:solidFill>
                  <a:schemeClr val="tx1"/>
                </a:solidFill>
                <a:latin typeface="Times New Roman" panose="02020603050405020304" pitchFamily="18" charset="0"/>
                <a:ea typeface="+mn-ea"/>
                <a:cs typeface="Times New Roman" panose="02020603050405020304" pitchFamily="18" charset="0"/>
              </a:defRPr>
            </a:lvl2pPr>
            <a:lvl3pPr marL="1143000" indent="-228600" algn="l" defTabSz="914400" rtl="0" eaLnBrk="1" latinLnBrk="0" hangingPunct="1">
              <a:lnSpc>
                <a:spcPct val="100000"/>
              </a:lnSpc>
              <a:spcBef>
                <a:spcPts val="1200"/>
              </a:spcBef>
              <a:spcAft>
                <a:spcPts val="0"/>
              </a:spcAft>
              <a:buClr>
                <a:srgbClr val="1A864B"/>
              </a:buClr>
              <a:buFont typeface="Arial" panose="020B0604020202020204" pitchFamily="34" charset="0"/>
              <a:buChar char="•"/>
              <a:defRPr sz="2000" b="0" kern="1200">
                <a:solidFill>
                  <a:schemeClr val="tx1"/>
                </a:solidFill>
                <a:latin typeface="Times New Roman" panose="02020603050405020304" pitchFamily="18" charset="0"/>
                <a:ea typeface="+mn-ea"/>
                <a:cs typeface="Times New Roman" panose="02020603050405020304" pitchFamily="18" charset="0"/>
              </a:defRPr>
            </a:lvl3pPr>
            <a:lvl4pPr marL="1600200" indent="-228600" algn="l" defTabSz="914400" rtl="0" eaLnBrk="1" latinLnBrk="0" hangingPunct="1">
              <a:lnSpc>
                <a:spcPct val="100000"/>
              </a:lnSpc>
              <a:spcBef>
                <a:spcPts val="1200"/>
              </a:spcBef>
              <a:spcAft>
                <a:spcPts val="0"/>
              </a:spcAft>
              <a:buClr>
                <a:srgbClr val="1A864B"/>
              </a:buClr>
              <a:buFont typeface="Arial" panose="020B0604020202020204" pitchFamily="34" charset="0"/>
              <a:buChar char="•"/>
              <a:defRPr sz="1800" b="0" kern="1200">
                <a:solidFill>
                  <a:schemeClr val="tx1"/>
                </a:solidFill>
                <a:latin typeface="Times New Roman" panose="02020603050405020304" pitchFamily="18" charset="0"/>
                <a:ea typeface="+mn-ea"/>
                <a:cs typeface="Times New Roman" panose="02020603050405020304" pitchFamily="18" charset="0"/>
              </a:defRPr>
            </a:lvl4pPr>
            <a:lvl5pPr marL="2057400" indent="-228600" algn="l" defTabSz="914400" rtl="0" eaLnBrk="1" latinLnBrk="0" hangingPunct="1">
              <a:lnSpc>
                <a:spcPct val="100000"/>
              </a:lnSpc>
              <a:spcBef>
                <a:spcPts val="1200"/>
              </a:spcBef>
              <a:spcAft>
                <a:spcPts val="0"/>
              </a:spcAft>
              <a:buClr>
                <a:srgbClr val="1A864B"/>
              </a:buClr>
              <a:buFont typeface="Arial" panose="020B0604020202020204" pitchFamily="34" charset="0"/>
              <a:buChar char="•"/>
              <a:defRPr sz="1800" b="0" kern="1200">
                <a:solidFill>
                  <a:schemeClr val="tx1"/>
                </a:solidFill>
                <a:latin typeface="Times New Roman" panose="02020603050405020304" pitchFamily="18" charset="0"/>
                <a:ea typeface="+mn-ea"/>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spcBef>
                <a:spcPts val="600"/>
              </a:spcBef>
            </a:pPr>
            <a:r>
              <a:rPr lang="en-US" sz="1800" dirty="0"/>
              <a:t>Specify the text caption for the checkbox</a:t>
            </a:r>
          </a:p>
          <a:p>
            <a:pPr lvl="1">
              <a:spcBef>
                <a:spcPts val="600"/>
              </a:spcBef>
            </a:pPr>
            <a:r>
              <a:rPr lang="en-US" sz="1800" dirty="0"/>
              <a:t>Set the checkbox</a:t>
            </a:r>
          </a:p>
          <a:p>
            <a:pPr lvl="1">
              <a:spcBef>
                <a:spcPts val="600"/>
              </a:spcBef>
            </a:pPr>
            <a:r>
              <a:rPr lang="en-US" sz="1800" dirty="0"/>
              <a:t>Read the selected state of a </a:t>
            </a:r>
            <a:r>
              <a:rPr lang="en-US" sz="1800" dirty="0" err="1"/>
              <a:t>CheckBox</a:t>
            </a:r>
            <a:endParaRPr lang="en-US" sz="1800" dirty="0"/>
          </a:p>
        </p:txBody>
      </p:sp>
    </p:spTree>
    <p:extLst>
      <p:ext uri="{BB962C8B-B14F-4D97-AF65-F5344CB8AC3E}">
        <p14:creationId xmlns:p14="http://schemas.microsoft.com/office/powerpoint/2010/main" val="21294099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a:t>Check Box (2/3): Example 1</a:t>
            </a:r>
          </a:p>
        </p:txBody>
      </p:sp>
      <p:sp>
        <p:nvSpPr>
          <p:cNvPr id="4" name="Slide Number Placeholder 3"/>
          <p:cNvSpPr>
            <a:spLocks noGrp="1"/>
          </p:cNvSpPr>
          <p:nvPr>
            <p:ph type="sldNum" sz="quarter" idx="12"/>
          </p:nvPr>
        </p:nvSpPr>
        <p:spPr/>
        <p:txBody>
          <a:bodyPr/>
          <a:lstStyle/>
          <a:p>
            <a:fld id="{99AE015D-4E99-42B8-B1B4-4F7FEE987B9B}" type="slidenum">
              <a:rPr lang="en-US" smtClean="0"/>
              <a:pPr/>
              <a:t>74</a:t>
            </a:fld>
            <a:endParaRPr lang="en-US"/>
          </a:p>
        </p:txBody>
      </p:sp>
      <p:pic>
        <p:nvPicPr>
          <p:cNvPr id="6" name="Picture 5"/>
          <p:cNvPicPr>
            <a:picLocks noChangeAspect="1"/>
          </p:cNvPicPr>
          <p:nvPr/>
        </p:nvPicPr>
        <p:blipFill rotWithShape="1">
          <a:blip r:embed="rId3"/>
          <a:srcRect l="782" t="2375" r="1891" b="3012"/>
          <a:stretch/>
        </p:blipFill>
        <p:spPr>
          <a:xfrm>
            <a:off x="5112410" y="1099124"/>
            <a:ext cx="3528188" cy="1799732"/>
          </a:xfrm>
          <a:prstGeom prst="rect">
            <a:avLst/>
          </a:prstGeom>
        </p:spPr>
      </p:pic>
      <p:pic>
        <p:nvPicPr>
          <p:cNvPr id="7" name="Picture 6"/>
          <p:cNvPicPr>
            <a:picLocks noChangeAspect="1"/>
          </p:cNvPicPr>
          <p:nvPr/>
        </p:nvPicPr>
        <p:blipFill>
          <a:blip r:embed="rId4"/>
          <a:stretch>
            <a:fillRect/>
          </a:stretch>
        </p:blipFill>
        <p:spPr>
          <a:xfrm>
            <a:off x="4279715" y="3752473"/>
            <a:ext cx="4763933" cy="2572653"/>
          </a:xfrm>
          <a:prstGeom prst="rect">
            <a:avLst/>
          </a:prstGeom>
        </p:spPr>
      </p:pic>
      <p:pic>
        <p:nvPicPr>
          <p:cNvPr id="8" name="Picture 7"/>
          <p:cNvPicPr>
            <a:picLocks noChangeAspect="1"/>
          </p:cNvPicPr>
          <p:nvPr/>
        </p:nvPicPr>
        <p:blipFill>
          <a:blip r:embed="rId5"/>
          <a:stretch>
            <a:fillRect/>
          </a:stretch>
        </p:blipFill>
        <p:spPr>
          <a:xfrm>
            <a:off x="314469" y="969314"/>
            <a:ext cx="4411618" cy="5406262"/>
          </a:xfrm>
          <a:prstGeom prst="rect">
            <a:avLst/>
          </a:prstGeom>
        </p:spPr>
      </p:pic>
    </p:spTree>
    <p:extLst>
      <p:ext uri="{BB962C8B-B14F-4D97-AF65-F5344CB8AC3E}">
        <p14:creationId xmlns:p14="http://schemas.microsoft.com/office/powerpoint/2010/main" val="28618050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1"/>
          <p:cNvSpPr>
            <a:spLocks noGrp="1"/>
          </p:cNvSpPr>
          <p:nvPr>
            <p:ph idx="1"/>
          </p:nvPr>
        </p:nvSpPr>
        <p:spPr/>
        <p:txBody>
          <a:bodyPr>
            <a:normAutofit/>
          </a:bodyPr>
          <a:lstStyle/>
          <a:p>
            <a:r>
              <a:rPr lang="en-US" sz="2000" b="0" dirty="0"/>
              <a:t>Analyze the GUI</a:t>
            </a:r>
          </a:p>
        </p:txBody>
      </p:sp>
      <p:sp>
        <p:nvSpPr>
          <p:cNvPr id="3" name="Title 2"/>
          <p:cNvSpPr>
            <a:spLocks noGrp="1"/>
          </p:cNvSpPr>
          <p:nvPr>
            <p:ph type="ctrTitle"/>
          </p:nvPr>
        </p:nvSpPr>
        <p:spPr/>
        <p:txBody>
          <a:bodyPr/>
          <a:lstStyle/>
          <a:p>
            <a:r>
              <a:rPr lang="en-US" dirty="0"/>
              <a:t>Check Box (3/3): Example 2</a:t>
            </a:r>
          </a:p>
        </p:txBody>
      </p:sp>
      <p:sp>
        <p:nvSpPr>
          <p:cNvPr id="4" name="Slide Number Placeholder 3"/>
          <p:cNvSpPr>
            <a:spLocks noGrp="1"/>
          </p:cNvSpPr>
          <p:nvPr>
            <p:ph type="sldNum" sz="quarter" idx="12"/>
          </p:nvPr>
        </p:nvSpPr>
        <p:spPr/>
        <p:txBody>
          <a:bodyPr/>
          <a:lstStyle/>
          <a:p>
            <a:fld id="{99AE015D-4E99-42B8-B1B4-4F7FEE987B9B}" type="slidenum">
              <a:rPr lang="en-US" smtClean="0"/>
              <a:pPr/>
              <a:t>75</a:t>
            </a:fld>
            <a:endParaRPr lang="en-US"/>
          </a:p>
        </p:txBody>
      </p:sp>
      <p:pic>
        <p:nvPicPr>
          <p:cNvPr id="8" name="Picture 7"/>
          <p:cNvPicPr>
            <a:picLocks noChangeAspect="1"/>
          </p:cNvPicPr>
          <p:nvPr/>
        </p:nvPicPr>
        <p:blipFill>
          <a:blip r:embed="rId3"/>
          <a:stretch>
            <a:fillRect/>
          </a:stretch>
        </p:blipFill>
        <p:spPr>
          <a:xfrm>
            <a:off x="4572000" y="1209907"/>
            <a:ext cx="4328575" cy="1258528"/>
          </a:xfrm>
          <a:prstGeom prst="rect">
            <a:avLst/>
          </a:prstGeom>
        </p:spPr>
      </p:pic>
      <p:pic>
        <p:nvPicPr>
          <p:cNvPr id="6" name="Picture 5"/>
          <p:cNvPicPr>
            <a:picLocks noChangeAspect="1"/>
          </p:cNvPicPr>
          <p:nvPr/>
        </p:nvPicPr>
        <p:blipFill>
          <a:blip r:embed="rId4"/>
          <a:stretch>
            <a:fillRect/>
          </a:stretch>
        </p:blipFill>
        <p:spPr>
          <a:xfrm>
            <a:off x="4724143" y="2890581"/>
            <a:ext cx="4024288" cy="2015823"/>
          </a:xfrm>
          <a:prstGeom prst="rect">
            <a:avLst/>
          </a:prstGeom>
          <a:ln>
            <a:solidFill>
              <a:schemeClr val="accent1"/>
            </a:solidFill>
          </a:ln>
        </p:spPr>
      </p:pic>
      <p:pic>
        <p:nvPicPr>
          <p:cNvPr id="2" name="Picture 1"/>
          <p:cNvPicPr>
            <a:picLocks noChangeAspect="1"/>
          </p:cNvPicPr>
          <p:nvPr/>
        </p:nvPicPr>
        <p:blipFill>
          <a:blip r:embed="rId5"/>
          <a:stretch>
            <a:fillRect/>
          </a:stretch>
        </p:blipFill>
        <p:spPr>
          <a:xfrm>
            <a:off x="279160" y="960505"/>
            <a:ext cx="4283074" cy="5326783"/>
          </a:xfrm>
          <a:prstGeom prst="rect">
            <a:avLst/>
          </a:prstGeom>
        </p:spPr>
      </p:pic>
      <p:pic>
        <p:nvPicPr>
          <p:cNvPr id="5" name="Picture 4"/>
          <p:cNvPicPr>
            <a:picLocks noChangeAspect="1"/>
          </p:cNvPicPr>
          <p:nvPr/>
        </p:nvPicPr>
        <p:blipFill rotWithShape="1">
          <a:blip r:embed="rId6"/>
          <a:srcRect l="11720"/>
          <a:stretch/>
        </p:blipFill>
        <p:spPr>
          <a:xfrm>
            <a:off x="4648071" y="5110022"/>
            <a:ext cx="4176433" cy="1177266"/>
          </a:xfrm>
          <a:prstGeom prst="rect">
            <a:avLst/>
          </a:prstGeom>
          <a:ln>
            <a:solidFill>
              <a:schemeClr val="accent1"/>
            </a:solidFill>
          </a:ln>
        </p:spPr>
      </p:pic>
    </p:spTree>
    <p:extLst>
      <p:ext uri="{BB962C8B-B14F-4D97-AF65-F5344CB8AC3E}">
        <p14:creationId xmlns:p14="http://schemas.microsoft.com/office/powerpoint/2010/main" val="60602149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5832" y="1539725"/>
            <a:ext cx="6740525" cy="32280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sp>
        <p:nvSpPr>
          <p:cNvPr id="2" name="Content Placeholder 1"/>
          <p:cNvSpPr>
            <a:spLocks noGrp="1"/>
          </p:cNvSpPr>
          <p:nvPr>
            <p:ph idx="1"/>
          </p:nvPr>
        </p:nvSpPr>
        <p:spPr>
          <a:xfrm>
            <a:off x="300182" y="967666"/>
            <a:ext cx="8543637" cy="5493293"/>
          </a:xfrm>
        </p:spPr>
        <p:txBody>
          <a:bodyPr/>
          <a:lstStyle/>
          <a:p>
            <a:pPr>
              <a:spcBef>
                <a:spcPts val="600"/>
              </a:spcBef>
            </a:pPr>
            <a:r>
              <a:rPr lang="en-US" dirty="0"/>
              <a:t>Enable you to choose a single item from a group of choices.</a:t>
            </a:r>
          </a:p>
          <a:p>
            <a:pPr>
              <a:spcBef>
                <a:spcPts val="600"/>
              </a:spcBef>
            </a:pPr>
            <a:r>
              <a:rPr lang="en-US" dirty="0"/>
              <a:t>Can be either selected or deselected</a:t>
            </a:r>
          </a:p>
        </p:txBody>
      </p:sp>
      <p:sp>
        <p:nvSpPr>
          <p:cNvPr id="3" name="Title 2"/>
          <p:cNvSpPr>
            <a:spLocks noGrp="1"/>
          </p:cNvSpPr>
          <p:nvPr>
            <p:ph type="ctrTitle"/>
          </p:nvPr>
        </p:nvSpPr>
        <p:spPr/>
        <p:txBody>
          <a:bodyPr/>
          <a:lstStyle/>
          <a:p>
            <a:r>
              <a:rPr lang="en-US" dirty="0"/>
              <a:t>Radio Button (1/4)</a:t>
            </a:r>
          </a:p>
        </p:txBody>
      </p:sp>
      <p:sp>
        <p:nvSpPr>
          <p:cNvPr id="4" name="Slide Number Placeholder 3"/>
          <p:cNvSpPr>
            <a:spLocks noGrp="1"/>
          </p:cNvSpPr>
          <p:nvPr>
            <p:ph type="sldNum" sz="quarter" idx="12"/>
          </p:nvPr>
        </p:nvSpPr>
        <p:spPr/>
        <p:txBody>
          <a:bodyPr/>
          <a:lstStyle/>
          <a:p>
            <a:fld id="{99AE015D-4E99-42B8-B1B4-4F7FEE987B9B}" type="slidenum">
              <a:rPr lang="en-US" smtClean="0"/>
              <a:pPr/>
              <a:t>76</a:t>
            </a:fld>
            <a:endParaRPr lang="en-US"/>
          </a:p>
        </p:txBody>
      </p:sp>
      <p:sp>
        <p:nvSpPr>
          <p:cNvPr id="7" name="Rectangle 6"/>
          <p:cNvSpPr/>
          <p:nvPr/>
        </p:nvSpPr>
        <p:spPr>
          <a:xfrm>
            <a:off x="5346094" y="3891814"/>
            <a:ext cx="3339704" cy="276999"/>
          </a:xfrm>
          <a:prstGeom prst="rect">
            <a:avLst/>
          </a:prstGeom>
          <a:solidFill>
            <a:srgbClr val="F0F7EC"/>
          </a:solidFill>
        </p:spPr>
        <p:txBody>
          <a:bodyPr wrap="square">
            <a:spAutoFit/>
          </a:bodyPr>
          <a:lstStyle/>
          <a:p>
            <a:r>
              <a:rPr lang="en-US" sz="1200" dirty="0">
                <a:latin typeface="Garamond" panose="02020404030301010803" pitchFamily="18" charset="0"/>
              </a:rPr>
              <a:t>RadioButton rb1 = new RadioButton();</a:t>
            </a:r>
          </a:p>
        </p:txBody>
      </p:sp>
      <p:sp>
        <p:nvSpPr>
          <p:cNvPr id="8" name="Rectangle 7"/>
          <p:cNvSpPr/>
          <p:nvPr/>
        </p:nvSpPr>
        <p:spPr>
          <a:xfrm>
            <a:off x="5346095" y="3600607"/>
            <a:ext cx="3339704" cy="276999"/>
          </a:xfrm>
          <a:prstGeom prst="rect">
            <a:avLst/>
          </a:prstGeom>
          <a:solidFill>
            <a:srgbClr val="F0F7EC"/>
          </a:solidFill>
        </p:spPr>
        <p:txBody>
          <a:bodyPr wrap="square">
            <a:spAutoFit/>
          </a:bodyPr>
          <a:lstStyle/>
          <a:p>
            <a:r>
              <a:rPr lang="en-US" sz="1200" dirty="0">
                <a:latin typeface="Garamond" panose="02020404030301010803" pitchFamily="18" charset="0"/>
              </a:rPr>
              <a:t>RadioButton rb2 = new RadioButton(“Windows");</a:t>
            </a:r>
          </a:p>
        </p:txBody>
      </p:sp>
      <p:sp>
        <p:nvSpPr>
          <p:cNvPr id="9" name="Rectangle 8"/>
          <p:cNvSpPr/>
          <p:nvPr/>
        </p:nvSpPr>
        <p:spPr>
          <a:xfrm>
            <a:off x="5270651" y="5022166"/>
            <a:ext cx="2782447" cy="307777"/>
          </a:xfrm>
          <a:prstGeom prst="rect">
            <a:avLst/>
          </a:prstGeom>
          <a:solidFill>
            <a:schemeClr val="accent6">
              <a:lumMod val="20000"/>
              <a:lumOff val="80000"/>
              <a:alpha val="50000"/>
            </a:schemeClr>
          </a:solidFill>
        </p:spPr>
        <p:txBody>
          <a:bodyPr wrap="square">
            <a:spAutoFit/>
          </a:bodyPr>
          <a:lstStyle/>
          <a:p>
            <a:r>
              <a:rPr lang="en-US" sz="1400" dirty="0" err="1">
                <a:latin typeface="Garamond" panose="02020404030301010803" pitchFamily="18" charset="0"/>
              </a:rPr>
              <a:t>setText</a:t>
            </a:r>
            <a:r>
              <a:rPr lang="en-US" sz="1400" dirty="0">
                <a:latin typeface="Garamond" panose="02020404030301010803" pitchFamily="18" charset="0"/>
              </a:rPr>
              <a:t>(String text);</a:t>
            </a:r>
          </a:p>
        </p:txBody>
      </p:sp>
      <p:sp>
        <p:nvSpPr>
          <p:cNvPr id="10" name="Rectangle 9"/>
          <p:cNvSpPr/>
          <p:nvPr/>
        </p:nvSpPr>
        <p:spPr>
          <a:xfrm>
            <a:off x="5270651" y="5382084"/>
            <a:ext cx="2782447" cy="307777"/>
          </a:xfrm>
          <a:prstGeom prst="rect">
            <a:avLst/>
          </a:prstGeom>
          <a:solidFill>
            <a:schemeClr val="accent6">
              <a:lumMod val="20000"/>
              <a:lumOff val="80000"/>
              <a:alpha val="50000"/>
            </a:schemeClr>
          </a:solidFill>
        </p:spPr>
        <p:txBody>
          <a:bodyPr wrap="square">
            <a:spAutoFit/>
          </a:bodyPr>
          <a:lstStyle/>
          <a:p>
            <a:r>
              <a:rPr lang="en-US" sz="1400" dirty="0" err="1">
                <a:latin typeface="Garamond" panose="02020404030301010803" pitchFamily="18" charset="0"/>
              </a:rPr>
              <a:t>setSelected</a:t>
            </a:r>
            <a:r>
              <a:rPr lang="en-US" sz="1400" dirty="0">
                <a:latin typeface="Garamond" panose="02020404030301010803" pitchFamily="18" charset="0"/>
              </a:rPr>
              <a:t>(true);</a:t>
            </a:r>
          </a:p>
        </p:txBody>
      </p:sp>
      <p:sp>
        <p:nvSpPr>
          <p:cNvPr id="11" name="Rectangle 10"/>
          <p:cNvSpPr/>
          <p:nvPr/>
        </p:nvSpPr>
        <p:spPr>
          <a:xfrm>
            <a:off x="5270651" y="5742002"/>
            <a:ext cx="2782447" cy="307777"/>
          </a:xfrm>
          <a:prstGeom prst="rect">
            <a:avLst/>
          </a:prstGeom>
          <a:solidFill>
            <a:schemeClr val="accent6">
              <a:lumMod val="20000"/>
              <a:lumOff val="80000"/>
              <a:alpha val="50000"/>
            </a:schemeClr>
          </a:solidFill>
        </p:spPr>
        <p:txBody>
          <a:bodyPr wrap="square">
            <a:spAutoFit/>
          </a:bodyPr>
          <a:lstStyle/>
          <a:p>
            <a:r>
              <a:rPr lang="en-US" sz="1400" dirty="0">
                <a:latin typeface="Garamond" panose="02020404030301010803" pitchFamily="18" charset="0"/>
              </a:rPr>
              <a:t>isSelected();</a:t>
            </a:r>
          </a:p>
        </p:txBody>
      </p:sp>
      <p:sp>
        <p:nvSpPr>
          <p:cNvPr id="12" name="Rectangle 11"/>
          <p:cNvSpPr/>
          <p:nvPr/>
        </p:nvSpPr>
        <p:spPr>
          <a:xfrm>
            <a:off x="5270651" y="6098905"/>
            <a:ext cx="2782447" cy="307777"/>
          </a:xfrm>
          <a:prstGeom prst="rect">
            <a:avLst/>
          </a:prstGeom>
          <a:solidFill>
            <a:schemeClr val="accent6">
              <a:lumMod val="20000"/>
              <a:lumOff val="80000"/>
              <a:alpha val="50000"/>
            </a:schemeClr>
          </a:solidFill>
        </p:spPr>
        <p:txBody>
          <a:bodyPr wrap="square">
            <a:spAutoFit/>
          </a:bodyPr>
          <a:lstStyle/>
          <a:p>
            <a:r>
              <a:rPr lang="en-US" sz="1400" dirty="0">
                <a:latin typeface="Garamond" panose="02020404030301010803" pitchFamily="18" charset="0"/>
              </a:rPr>
              <a:t>setGraphic(new </a:t>
            </a:r>
            <a:r>
              <a:rPr lang="en-US" sz="1400" dirty="0" err="1">
                <a:latin typeface="Garamond" panose="02020404030301010803" pitchFamily="18" charset="0"/>
              </a:rPr>
              <a:t>ImageView</a:t>
            </a:r>
            <a:r>
              <a:rPr lang="en-US" sz="1400" dirty="0">
                <a:latin typeface="Garamond" panose="02020404030301010803" pitchFamily="18" charset="0"/>
              </a:rPr>
              <a:t>(image));</a:t>
            </a:r>
          </a:p>
        </p:txBody>
      </p:sp>
      <p:sp>
        <p:nvSpPr>
          <p:cNvPr id="13" name="Content Placeholder 1"/>
          <p:cNvSpPr txBox="1">
            <a:spLocks/>
          </p:cNvSpPr>
          <p:nvPr/>
        </p:nvSpPr>
        <p:spPr>
          <a:xfrm>
            <a:off x="497178" y="4767792"/>
            <a:ext cx="4685729" cy="1638889"/>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800"/>
              </a:spcBef>
              <a:spcAft>
                <a:spcPts val="0"/>
              </a:spcAft>
              <a:buClr>
                <a:srgbClr val="1A864B"/>
              </a:buClr>
              <a:buFont typeface="Arial" panose="020B0604020202020204" pitchFamily="34" charset="0"/>
              <a:buChar char="•"/>
              <a:defRPr sz="2400" b="1" kern="1200">
                <a:solidFill>
                  <a:schemeClr val="tx1"/>
                </a:solidFill>
                <a:latin typeface="Garamond" panose="02020404030301010803" pitchFamily="18" charset="0"/>
                <a:ea typeface="+mn-ea"/>
                <a:cs typeface="+mn-cs"/>
              </a:defRPr>
            </a:lvl1pPr>
            <a:lvl2pPr marL="685800" indent="-228600" algn="l" defTabSz="914400" rtl="0" eaLnBrk="1" latinLnBrk="0" hangingPunct="1">
              <a:lnSpc>
                <a:spcPct val="100000"/>
              </a:lnSpc>
              <a:spcBef>
                <a:spcPts val="1200"/>
              </a:spcBef>
              <a:spcAft>
                <a:spcPts val="0"/>
              </a:spcAft>
              <a:buClr>
                <a:srgbClr val="1A864B"/>
              </a:buClr>
              <a:buFont typeface="Arial" panose="020B0604020202020204" pitchFamily="34" charset="0"/>
              <a:buChar char="•"/>
              <a:defRPr sz="2400" b="0" kern="1200">
                <a:solidFill>
                  <a:schemeClr val="tx1"/>
                </a:solidFill>
                <a:latin typeface="Times New Roman" panose="02020603050405020304" pitchFamily="18" charset="0"/>
                <a:ea typeface="+mn-ea"/>
                <a:cs typeface="Times New Roman" panose="02020603050405020304" pitchFamily="18" charset="0"/>
              </a:defRPr>
            </a:lvl2pPr>
            <a:lvl3pPr marL="1143000" indent="-228600" algn="l" defTabSz="914400" rtl="0" eaLnBrk="1" latinLnBrk="0" hangingPunct="1">
              <a:lnSpc>
                <a:spcPct val="100000"/>
              </a:lnSpc>
              <a:spcBef>
                <a:spcPts val="1200"/>
              </a:spcBef>
              <a:spcAft>
                <a:spcPts val="0"/>
              </a:spcAft>
              <a:buClr>
                <a:srgbClr val="1A864B"/>
              </a:buClr>
              <a:buFont typeface="Arial" panose="020B0604020202020204" pitchFamily="34" charset="0"/>
              <a:buChar char="•"/>
              <a:defRPr sz="2000" b="0" kern="1200">
                <a:solidFill>
                  <a:schemeClr val="tx1"/>
                </a:solidFill>
                <a:latin typeface="Times New Roman" panose="02020603050405020304" pitchFamily="18" charset="0"/>
                <a:ea typeface="+mn-ea"/>
                <a:cs typeface="Times New Roman" panose="02020603050405020304" pitchFamily="18" charset="0"/>
              </a:defRPr>
            </a:lvl3pPr>
            <a:lvl4pPr marL="1600200" indent="-228600" algn="l" defTabSz="914400" rtl="0" eaLnBrk="1" latinLnBrk="0" hangingPunct="1">
              <a:lnSpc>
                <a:spcPct val="100000"/>
              </a:lnSpc>
              <a:spcBef>
                <a:spcPts val="1200"/>
              </a:spcBef>
              <a:spcAft>
                <a:spcPts val="0"/>
              </a:spcAft>
              <a:buClr>
                <a:srgbClr val="1A864B"/>
              </a:buClr>
              <a:buFont typeface="Arial" panose="020B0604020202020204" pitchFamily="34" charset="0"/>
              <a:buChar char="•"/>
              <a:defRPr sz="1800" b="0" kern="1200">
                <a:solidFill>
                  <a:schemeClr val="tx1"/>
                </a:solidFill>
                <a:latin typeface="Times New Roman" panose="02020603050405020304" pitchFamily="18" charset="0"/>
                <a:ea typeface="+mn-ea"/>
                <a:cs typeface="Times New Roman" panose="02020603050405020304" pitchFamily="18" charset="0"/>
              </a:defRPr>
            </a:lvl4pPr>
            <a:lvl5pPr marL="2057400" indent="-228600" algn="l" defTabSz="914400" rtl="0" eaLnBrk="1" latinLnBrk="0" hangingPunct="1">
              <a:lnSpc>
                <a:spcPct val="100000"/>
              </a:lnSpc>
              <a:spcBef>
                <a:spcPts val="1200"/>
              </a:spcBef>
              <a:spcAft>
                <a:spcPts val="0"/>
              </a:spcAft>
              <a:buClr>
                <a:srgbClr val="1A864B"/>
              </a:buClr>
              <a:buFont typeface="Arial" panose="020B0604020202020204" pitchFamily="34" charset="0"/>
              <a:buChar char="•"/>
              <a:defRPr sz="1800" b="0" kern="1200">
                <a:solidFill>
                  <a:schemeClr val="tx1"/>
                </a:solidFill>
                <a:latin typeface="Times New Roman" panose="02020603050405020304" pitchFamily="18" charset="0"/>
                <a:ea typeface="+mn-ea"/>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0"/>
              </a:spcBef>
            </a:pPr>
            <a:r>
              <a:rPr lang="en-US" sz="1600" dirty="0"/>
              <a:t>Setting properties</a:t>
            </a:r>
          </a:p>
          <a:p>
            <a:pPr lvl="1">
              <a:spcBef>
                <a:spcPts val="600"/>
              </a:spcBef>
            </a:pPr>
            <a:r>
              <a:rPr lang="en-US" sz="1600" dirty="0"/>
              <a:t>Specify the text caption for the Radio Button </a:t>
            </a:r>
          </a:p>
          <a:p>
            <a:pPr lvl="1">
              <a:spcBef>
                <a:spcPts val="600"/>
              </a:spcBef>
            </a:pPr>
            <a:r>
              <a:rPr lang="en-US" sz="1600" dirty="0"/>
              <a:t>Set the Radio Button </a:t>
            </a:r>
          </a:p>
          <a:p>
            <a:pPr lvl="1">
              <a:spcBef>
                <a:spcPts val="600"/>
              </a:spcBef>
            </a:pPr>
            <a:r>
              <a:rPr lang="en-US" sz="1600" dirty="0"/>
              <a:t>Read the selected state of a Radio Button </a:t>
            </a:r>
          </a:p>
          <a:p>
            <a:pPr lvl="1">
              <a:spcBef>
                <a:spcPts val="600"/>
              </a:spcBef>
            </a:pPr>
            <a:r>
              <a:rPr lang="en-US" sz="1600" dirty="0"/>
              <a:t>Specify a graphics</a:t>
            </a:r>
          </a:p>
        </p:txBody>
      </p:sp>
    </p:spTree>
    <p:extLst>
      <p:ext uri="{BB962C8B-B14F-4D97-AF65-F5344CB8AC3E}">
        <p14:creationId xmlns:p14="http://schemas.microsoft.com/office/powerpoint/2010/main" val="28639609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Radio buttons are typically used in a </a:t>
            </a:r>
            <a:r>
              <a:rPr lang="en-US" dirty="0">
                <a:solidFill>
                  <a:schemeClr val="accent5"/>
                </a:solidFill>
              </a:rPr>
              <a:t>group</a:t>
            </a:r>
            <a:r>
              <a:rPr lang="en-US" dirty="0"/>
              <a:t> to present several mutually exclusive options.</a:t>
            </a:r>
          </a:p>
          <a:p>
            <a:r>
              <a:rPr lang="en-US" dirty="0" err="1">
                <a:solidFill>
                  <a:schemeClr val="accent5"/>
                </a:solidFill>
              </a:rPr>
              <a:t>ToggleGroup</a:t>
            </a:r>
            <a:r>
              <a:rPr lang="en-US" dirty="0"/>
              <a:t> object is used to group radio buttons </a:t>
            </a:r>
          </a:p>
          <a:p>
            <a:pPr lvl="1"/>
            <a:r>
              <a:rPr lang="en-US" dirty="0"/>
              <a:t>Ensure that only one of the radio buttons can be selected at a time.</a:t>
            </a:r>
          </a:p>
          <a:p>
            <a:r>
              <a:rPr lang="en-US" dirty="0"/>
              <a:t> Creating a Group of Radio Buttons</a:t>
            </a:r>
          </a:p>
          <a:p>
            <a:pPr lvl="1"/>
            <a:r>
              <a:rPr lang="en-US" dirty="0" err="1"/>
              <a:t>ToggleGroup</a:t>
            </a:r>
            <a:r>
              <a:rPr lang="en-US" dirty="0"/>
              <a:t> group = </a:t>
            </a:r>
            <a:r>
              <a:rPr lang="en-US" dirty="0">
                <a:solidFill>
                  <a:schemeClr val="accent5"/>
                </a:solidFill>
              </a:rPr>
              <a:t>new</a:t>
            </a:r>
            <a:r>
              <a:rPr lang="en-US" dirty="0"/>
              <a:t> </a:t>
            </a:r>
            <a:r>
              <a:rPr lang="en-US" dirty="0" err="1"/>
              <a:t>ToggleGroup</a:t>
            </a:r>
            <a:r>
              <a:rPr lang="en-US" dirty="0"/>
              <a:t>();</a:t>
            </a:r>
          </a:p>
          <a:p>
            <a:r>
              <a:rPr lang="en-US" dirty="0"/>
              <a:t>Assigning a Radio Button to a Group of Radio Buttons</a:t>
            </a:r>
          </a:p>
          <a:p>
            <a:pPr lvl="1"/>
            <a:r>
              <a:rPr lang="en-US" dirty="0" err="1"/>
              <a:t>setToggleGroup</a:t>
            </a:r>
            <a:r>
              <a:rPr lang="en-US" dirty="0"/>
              <a:t>(group);</a:t>
            </a:r>
          </a:p>
        </p:txBody>
      </p:sp>
      <p:sp>
        <p:nvSpPr>
          <p:cNvPr id="3" name="Title 2"/>
          <p:cNvSpPr>
            <a:spLocks noGrp="1"/>
          </p:cNvSpPr>
          <p:nvPr>
            <p:ph type="ctrTitle"/>
          </p:nvPr>
        </p:nvSpPr>
        <p:spPr/>
        <p:txBody>
          <a:bodyPr/>
          <a:lstStyle/>
          <a:p>
            <a:r>
              <a:rPr lang="en-US" dirty="0"/>
              <a:t>Radio Button (2/4)</a:t>
            </a:r>
          </a:p>
        </p:txBody>
      </p:sp>
      <p:sp>
        <p:nvSpPr>
          <p:cNvPr id="4" name="Slide Number Placeholder 3"/>
          <p:cNvSpPr>
            <a:spLocks noGrp="1"/>
          </p:cNvSpPr>
          <p:nvPr>
            <p:ph type="sldNum" sz="quarter" idx="12"/>
          </p:nvPr>
        </p:nvSpPr>
        <p:spPr/>
        <p:txBody>
          <a:bodyPr/>
          <a:lstStyle/>
          <a:p>
            <a:fld id="{99AE015D-4E99-42B8-B1B4-4F7FEE987B9B}" type="slidenum">
              <a:rPr lang="en-US" smtClean="0"/>
              <a:pPr/>
              <a:t>77</a:t>
            </a:fld>
            <a:endParaRPr lang="en-US"/>
          </a:p>
        </p:txBody>
      </p:sp>
    </p:spTree>
    <p:extLst>
      <p:ext uri="{BB962C8B-B14F-4D97-AF65-F5344CB8AC3E}">
        <p14:creationId xmlns:p14="http://schemas.microsoft.com/office/powerpoint/2010/main" val="33866814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Analyze the GUI.</a:t>
            </a:r>
          </a:p>
        </p:txBody>
      </p:sp>
      <p:sp>
        <p:nvSpPr>
          <p:cNvPr id="3" name="Title 2"/>
          <p:cNvSpPr>
            <a:spLocks noGrp="1"/>
          </p:cNvSpPr>
          <p:nvPr>
            <p:ph type="ctrTitle"/>
          </p:nvPr>
        </p:nvSpPr>
        <p:spPr/>
        <p:txBody>
          <a:bodyPr/>
          <a:lstStyle/>
          <a:p>
            <a:r>
              <a:rPr lang="en-US" dirty="0"/>
              <a:t>Radio Button (3/4): Example 1</a:t>
            </a:r>
          </a:p>
        </p:txBody>
      </p:sp>
      <p:sp>
        <p:nvSpPr>
          <p:cNvPr id="4" name="Slide Number Placeholder 3"/>
          <p:cNvSpPr>
            <a:spLocks noGrp="1"/>
          </p:cNvSpPr>
          <p:nvPr>
            <p:ph type="sldNum" sz="quarter" idx="12"/>
          </p:nvPr>
        </p:nvSpPr>
        <p:spPr/>
        <p:txBody>
          <a:bodyPr/>
          <a:lstStyle/>
          <a:p>
            <a:fld id="{99AE015D-4E99-42B8-B1B4-4F7FEE987B9B}" type="slidenum">
              <a:rPr lang="en-US" smtClean="0"/>
              <a:pPr/>
              <a:t>78</a:t>
            </a:fld>
            <a:endParaRPr lang="en-US"/>
          </a:p>
        </p:txBody>
      </p:sp>
      <p:pic>
        <p:nvPicPr>
          <p:cNvPr id="5"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28097" y="997870"/>
            <a:ext cx="4295775" cy="177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pic>
        <p:nvPicPr>
          <p:cNvPr id="7" name="Picture 6"/>
          <p:cNvPicPr>
            <a:picLocks noChangeAspect="1"/>
          </p:cNvPicPr>
          <p:nvPr/>
        </p:nvPicPr>
        <p:blipFill rotWithShape="1">
          <a:blip r:embed="rId4"/>
          <a:srcRect t="19670" r="17695"/>
          <a:stretch/>
        </p:blipFill>
        <p:spPr>
          <a:xfrm>
            <a:off x="5688199" y="2962635"/>
            <a:ext cx="3135673" cy="3283774"/>
          </a:xfrm>
          <a:prstGeom prst="rect">
            <a:avLst/>
          </a:prstGeom>
        </p:spPr>
      </p:pic>
      <p:pic>
        <p:nvPicPr>
          <p:cNvPr id="8" name="Picture 7"/>
          <p:cNvPicPr>
            <a:picLocks noChangeAspect="1"/>
          </p:cNvPicPr>
          <p:nvPr/>
        </p:nvPicPr>
        <p:blipFill>
          <a:blip r:embed="rId5"/>
          <a:stretch>
            <a:fillRect/>
          </a:stretch>
        </p:blipFill>
        <p:spPr>
          <a:xfrm>
            <a:off x="175969" y="2979629"/>
            <a:ext cx="5492459" cy="3211753"/>
          </a:xfrm>
          <a:prstGeom prst="rect">
            <a:avLst/>
          </a:prstGeom>
        </p:spPr>
      </p:pic>
    </p:spTree>
    <p:extLst>
      <p:ext uri="{BB962C8B-B14F-4D97-AF65-F5344CB8AC3E}">
        <p14:creationId xmlns:p14="http://schemas.microsoft.com/office/powerpoint/2010/main" val="23781236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1"/>
          <p:cNvSpPr>
            <a:spLocks noGrp="1"/>
          </p:cNvSpPr>
          <p:nvPr>
            <p:ph idx="1"/>
          </p:nvPr>
        </p:nvSpPr>
        <p:spPr/>
        <p:txBody>
          <a:bodyPr/>
          <a:lstStyle/>
          <a:p>
            <a:r>
              <a:rPr lang="en-US" dirty="0"/>
              <a:t>Analyze the GUI</a:t>
            </a:r>
          </a:p>
        </p:txBody>
      </p:sp>
      <p:sp>
        <p:nvSpPr>
          <p:cNvPr id="3" name="Title 2"/>
          <p:cNvSpPr>
            <a:spLocks noGrp="1"/>
          </p:cNvSpPr>
          <p:nvPr>
            <p:ph type="ctrTitle"/>
          </p:nvPr>
        </p:nvSpPr>
        <p:spPr/>
        <p:txBody>
          <a:bodyPr/>
          <a:lstStyle/>
          <a:p>
            <a:r>
              <a:rPr lang="en-US" dirty="0"/>
              <a:t>Radio Button (4/4): Example 2</a:t>
            </a:r>
          </a:p>
        </p:txBody>
      </p:sp>
      <p:sp>
        <p:nvSpPr>
          <p:cNvPr id="4" name="Slide Number Placeholder 3"/>
          <p:cNvSpPr>
            <a:spLocks noGrp="1"/>
          </p:cNvSpPr>
          <p:nvPr>
            <p:ph type="sldNum" sz="quarter" idx="12"/>
          </p:nvPr>
        </p:nvSpPr>
        <p:spPr/>
        <p:txBody>
          <a:bodyPr/>
          <a:lstStyle/>
          <a:p>
            <a:fld id="{99AE015D-4E99-42B8-B1B4-4F7FEE987B9B}" type="slidenum">
              <a:rPr lang="en-US" smtClean="0"/>
              <a:pPr/>
              <a:t>79</a:t>
            </a:fld>
            <a:endParaRPr lang="en-US"/>
          </a:p>
        </p:txBody>
      </p:sp>
      <p:pic>
        <p:nvPicPr>
          <p:cNvPr id="2" name="Picture 1"/>
          <p:cNvPicPr>
            <a:picLocks noChangeAspect="1"/>
          </p:cNvPicPr>
          <p:nvPr/>
        </p:nvPicPr>
        <p:blipFill>
          <a:blip r:embed="rId3"/>
          <a:stretch>
            <a:fillRect/>
          </a:stretch>
        </p:blipFill>
        <p:spPr>
          <a:xfrm>
            <a:off x="314469" y="958300"/>
            <a:ext cx="4927264" cy="5394960"/>
          </a:xfrm>
          <a:prstGeom prst="rect">
            <a:avLst/>
          </a:prstGeom>
        </p:spPr>
      </p:pic>
      <p:pic>
        <p:nvPicPr>
          <p:cNvPr id="11" name="Picture 10"/>
          <p:cNvPicPr>
            <a:picLocks noChangeAspect="1"/>
          </p:cNvPicPr>
          <p:nvPr/>
        </p:nvPicPr>
        <p:blipFill>
          <a:blip r:embed="rId4"/>
          <a:stretch>
            <a:fillRect/>
          </a:stretch>
        </p:blipFill>
        <p:spPr>
          <a:xfrm>
            <a:off x="4492471" y="1027913"/>
            <a:ext cx="4365635" cy="1276803"/>
          </a:xfrm>
          <a:prstGeom prst="rect">
            <a:avLst/>
          </a:prstGeom>
        </p:spPr>
      </p:pic>
      <p:pic>
        <p:nvPicPr>
          <p:cNvPr id="6" name="Picture 5"/>
          <p:cNvPicPr>
            <a:picLocks noChangeAspect="1"/>
          </p:cNvPicPr>
          <p:nvPr/>
        </p:nvPicPr>
        <p:blipFill>
          <a:blip r:embed="rId5"/>
          <a:stretch>
            <a:fillRect/>
          </a:stretch>
        </p:blipFill>
        <p:spPr>
          <a:xfrm>
            <a:off x="4572000" y="3375263"/>
            <a:ext cx="4304039" cy="1234068"/>
          </a:xfrm>
          <a:prstGeom prst="rect">
            <a:avLst/>
          </a:prstGeom>
          <a:ln>
            <a:solidFill>
              <a:schemeClr val="accent1"/>
            </a:solidFill>
          </a:ln>
        </p:spPr>
      </p:pic>
      <p:pic>
        <p:nvPicPr>
          <p:cNvPr id="5" name="Picture 4"/>
          <p:cNvPicPr>
            <a:picLocks noChangeAspect="1"/>
          </p:cNvPicPr>
          <p:nvPr/>
        </p:nvPicPr>
        <p:blipFill rotWithShape="1">
          <a:blip r:embed="rId6"/>
          <a:srcRect r="9638"/>
          <a:stretch/>
        </p:blipFill>
        <p:spPr>
          <a:xfrm>
            <a:off x="4622399" y="5324347"/>
            <a:ext cx="4203240" cy="711062"/>
          </a:xfrm>
          <a:prstGeom prst="rect">
            <a:avLst/>
          </a:prstGeom>
          <a:ln>
            <a:solidFill>
              <a:schemeClr val="accent1"/>
            </a:solidFill>
          </a:ln>
        </p:spPr>
      </p:pic>
    </p:spTree>
    <p:extLst>
      <p:ext uri="{BB962C8B-B14F-4D97-AF65-F5344CB8AC3E}">
        <p14:creationId xmlns:p14="http://schemas.microsoft.com/office/powerpoint/2010/main" val="19636341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0182" y="1071414"/>
            <a:ext cx="8543637" cy="2095036"/>
          </a:xfrm>
        </p:spPr>
        <p:txBody>
          <a:bodyPr>
            <a:noAutofit/>
          </a:bodyPr>
          <a:lstStyle/>
          <a:p>
            <a:pPr>
              <a:spcBef>
                <a:spcPts val="600"/>
              </a:spcBef>
            </a:pPr>
            <a:r>
              <a:rPr lang="en-US" sz="2000" dirty="0"/>
              <a:t>Each visual element, control, displayed in the scene is a node.</a:t>
            </a:r>
          </a:p>
          <a:p>
            <a:pPr lvl="1">
              <a:spcBef>
                <a:spcPts val="600"/>
              </a:spcBef>
            </a:pPr>
            <a:r>
              <a:rPr lang="en-US" sz="2000" dirty="0"/>
              <a:t>GUI controls, shapes, images, video, text and more.</a:t>
            </a:r>
          </a:p>
          <a:p>
            <a:pPr>
              <a:spcBef>
                <a:spcPts val="600"/>
              </a:spcBef>
            </a:pPr>
            <a:r>
              <a:rPr lang="en-US" sz="2000" dirty="0"/>
              <a:t>An instance of a subclass of Node,  the base class for scene graph nodes defined in the package </a:t>
            </a:r>
            <a:r>
              <a:rPr lang="en-US" sz="2000" dirty="0" err="1"/>
              <a:t>javafx.scene</a:t>
            </a:r>
            <a:r>
              <a:rPr lang="en-US" sz="2000" dirty="0"/>
              <a:t>. </a:t>
            </a:r>
          </a:p>
          <a:p>
            <a:pPr lvl="1">
              <a:spcBef>
                <a:spcPts val="600"/>
              </a:spcBef>
            </a:pPr>
            <a:r>
              <a:rPr lang="en-US" sz="2000" dirty="0"/>
              <a:t>Node defines common attributes and behaviors for all nodes, opacity, effects and transforms.</a:t>
            </a:r>
          </a:p>
        </p:txBody>
      </p:sp>
      <p:sp>
        <p:nvSpPr>
          <p:cNvPr id="3" name="Title 2"/>
          <p:cNvSpPr>
            <a:spLocks noGrp="1"/>
          </p:cNvSpPr>
          <p:nvPr>
            <p:ph type="ctrTitle"/>
          </p:nvPr>
        </p:nvSpPr>
        <p:spPr/>
        <p:txBody>
          <a:bodyPr/>
          <a:lstStyle/>
          <a:p>
            <a:r>
              <a:rPr lang="en-US" dirty="0"/>
              <a:t>JavaFX App Window Structure: 4) Nodes</a:t>
            </a:r>
          </a:p>
        </p:txBody>
      </p:sp>
      <p:sp>
        <p:nvSpPr>
          <p:cNvPr id="4" name="Slide Number Placeholder 3"/>
          <p:cNvSpPr>
            <a:spLocks noGrp="1"/>
          </p:cNvSpPr>
          <p:nvPr>
            <p:ph type="sldNum" sz="quarter" idx="12"/>
          </p:nvPr>
        </p:nvSpPr>
        <p:spPr/>
        <p:txBody>
          <a:bodyPr/>
          <a:lstStyle/>
          <a:p>
            <a:fld id="{99AE015D-4E99-42B8-B1B4-4F7FEE987B9B}" type="slidenum">
              <a:rPr lang="en-US" smtClean="0"/>
              <a:pPr/>
              <a:t>8</a:t>
            </a:fld>
            <a:endParaRPr lang="en-US"/>
          </a:p>
        </p:txBody>
      </p:sp>
      <p:pic>
        <p:nvPicPr>
          <p:cNvPr id="19" name="Picture 18"/>
          <p:cNvPicPr>
            <a:picLocks noChangeAspect="1"/>
          </p:cNvPicPr>
          <p:nvPr/>
        </p:nvPicPr>
        <p:blipFill>
          <a:blip r:embed="rId3"/>
          <a:stretch>
            <a:fillRect/>
          </a:stretch>
        </p:blipFill>
        <p:spPr>
          <a:xfrm>
            <a:off x="1215611" y="3744845"/>
            <a:ext cx="4297288" cy="2651251"/>
          </a:xfrm>
          <a:prstGeom prst="rect">
            <a:avLst/>
          </a:prstGeom>
        </p:spPr>
      </p:pic>
      <p:cxnSp>
        <p:nvCxnSpPr>
          <p:cNvPr id="20" name="Curved Connector 19"/>
          <p:cNvCxnSpPr>
            <a:stCxn id="24" idx="0"/>
          </p:cNvCxnSpPr>
          <p:nvPr/>
        </p:nvCxnSpPr>
        <p:spPr>
          <a:xfrm rot="16200000" flipV="1">
            <a:off x="5589469" y="2733200"/>
            <a:ext cx="604794" cy="4300256"/>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Curved Connector 20"/>
          <p:cNvCxnSpPr>
            <a:stCxn id="24" idx="0"/>
          </p:cNvCxnSpPr>
          <p:nvPr/>
        </p:nvCxnSpPr>
        <p:spPr>
          <a:xfrm rot="16200000" flipV="1">
            <a:off x="6158576" y="3302307"/>
            <a:ext cx="234215" cy="3532622"/>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Curved Connector 22"/>
          <p:cNvCxnSpPr>
            <a:stCxn id="24" idx="2"/>
          </p:cNvCxnSpPr>
          <p:nvPr/>
        </p:nvCxnSpPr>
        <p:spPr>
          <a:xfrm rot="5400000" flipH="1">
            <a:off x="5424202" y="3583597"/>
            <a:ext cx="745237" cy="4490347"/>
          </a:xfrm>
          <a:prstGeom prst="curvedConnector4">
            <a:avLst>
              <a:gd name="adj1" fmla="val 24451"/>
              <a:gd name="adj2" fmla="val 58928"/>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7240169" y="5185725"/>
            <a:ext cx="1603650" cy="1015663"/>
          </a:xfrm>
          <a:prstGeom prst="rect">
            <a:avLst/>
          </a:prstGeom>
          <a:noFill/>
        </p:spPr>
        <p:txBody>
          <a:bodyPr wrap="square" rtlCol="0">
            <a:spAutoFit/>
          </a:bodyPr>
          <a:lstStyle/>
          <a:p>
            <a:pPr algn="ctr"/>
            <a:r>
              <a:rPr lang="en-US" sz="2000" b="1" dirty="0">
                <a:solidFill>
                  <a:srgbClr val="FF0000"/>
                </a:solidFill>
                <a:latin typeface="Garamond" panose="02020404030301010803" pitchFamily="18" charset="0"/>
              </a:rPr>
              <a:t>JavaFx components are nodes</a:t>
            </a:r>
          </a:p>
        </p:txBody>
      </p:sp>
      <p:cxnSp>
        <p:nvCxnSpPr>
          <p:cNvPr id="25" name="Curved Connector 24"/>
          <p:cNvCxnSpPr>
            <a:stCxn id="24" idx="2"/>
          </p:cNvCxnSpPr>
          <p:nvPr/>
        </p:nvCxnSpPr>
        <p:spPr>
          <a:xfrm rot="5400000" flipH="1">
            <a:off x="5847414" y="4006809"/>
            <a:ext cx="355603" cy="4033556"/>
          </a:xfrm>
          <a:prstGeom prst="curvedConnector4">
            <a:avLst>
              <a:gd name="adj1" fmla="val -15838"/>
              <a:gd name="adj2" fmla="val 59939"/>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Curved Connector 25"/>
          <p:cNvCxnSpPr>
            <a:stCxn id="24" idx="1"/>
          </p:cNvCxnSpPr>
          <p:nvPr/>
        </p:nvCxnSpPr>
        <p:spPr>
          <a:xfrm rot="10800000">
            <a:off x="1991639" y="5100181"/>
            <a:ext cx="5248531" cy="593376"/>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Curved Connector 27"/>
          <p:cNvCxnSpPr>
            <a:stCxn id="24" idx="0"/>
          </p:cNvCxnSpPr>
          <p:nvPr/>
        </p:nvCxnSpPr>
        <p:spPr>
          <a:xfrm rot="16200000" flipV="1">
            <a:off x="4720129" y="1863860"/>
            <a:ext cx="593375" cy="6050356"/>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3551647" y="3133815"/>
            <a:ext cx="1603650" cy="400110"/>
          </a:xfrm>
          <a:prstGeom prst="rect">
            <a:avLst/>
          </a:prstGeom>
          <a:noFill/>
        </p:spPr>
        <p:txBody>
          <a:bodyPr wrap="square" rtlCol="0">
            <a:spAutoFit/>
          </a:bodyPr>
          <a:lstStyle/>
          <a:p>
            <a:pPr algn="ctr"/>
            <a:r>
              <a:rPr lang="en-US" sz="2000" b="1" dirty="0">
                <a:latin typeface="Garamond" panose="02020404030301010803" pitchFamily="18" charset="0"/>
              </a:rPr>
              <a:t>The stage</a:t>
            </a:r>
          </a:p>
        </p:txBody>
      </p:sp>
      <p:sp>
        <p:nvSpPr>
          <p:cNvPr id="30" name="Right Brace 29"/>
          <p:cNvSpPr/>
          <p:nvPr/>
        </p:nvSpPr>
        <p:spPr>
          <a:xfrm rot="16200000">
            <a:off x="3085959" y="1478900"/>
            <a:ext cx="556592" cy="3976698"/>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1" name="TextBox 30"/>
          <p:cNvSpPr txBox="1"/>
          <p:nvPr/>
        </p:nvSpPr>
        <p:spPr>
          <a:xfrm>
            <a:off x="6577184" y="3368401"/>
            <a:ext cx="2315021" cy="707886"/>
          </a:xfrm>
          <a:prstGeom prst="rect">
            <a:avLst/>
          </a:prstGeom>
          <a:noFill/>
        </p:spPr>
        <p:txBody>
          <a:bodyPr wrap="square" rtlCol="0">
            <a:spAutoFit/>
          </a:bodyPr>
          <a:lstStyle/>
          <a:p>
            <a:pPr algn="ctr"/>
            <a:r>
              <a:rPr lang="en-US" sz="2000" b="1" dirty="0">
                <a:latin typeface="Garamond" panose="02020404030301010803" pitchFamily="18" charset="0"/>
              </a:rPr>
              <a:t>Layout container to arrange the node</a:t>
            </a:r>
          </a:p>
        </p:txBody>
      </p:sp>
      <p:cxnSp>
        <p:nvCxnSpPr>
          <p:cNvPr id="32" name="Curved Connector 31"/>
          <p:cNvCxnSpPr>
            <a:stCxn id="31" idx="1"/>
          </p:cNvCxnSpPr>
          <p:nvPr/>
        </p:nvCxnSpPr>
        <p:spPr>
          <a:xfrm rot="10800000" flipV="1">
            <a:off x="4744276" y="3722343"/>
            <a:ext cx="1832908" cy="624369"/>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67846" y="4677893"/>
            <a:ext cx="1224579" cy="1015663"/>
          </a:xfrm>
          <a:prstGeom prst="rect">
            <a:avLst/>
          </a:prstGeom>
          <a:noFill/>
        </p:spPr>
        <p:txBody>
          <a:bodyPr wrap="square" rtlCol="0">
            <a:spAutoFit/>
          </a:bodyPr>
          <a:lstStyle/>
          <a:p>
            <a:pPr algn="ctr"/>
            <a:r>
              <a:rPr lang="en-US" sz="2000" b="1" dirty="0">
                <a:latin typeface="Garamond" panose="02020404030301010803" pitchFamily="18" charset="0"/>
              </a:rPr>
              <a:t>Scene graph of nodes</a:t>
            </a:r>
          </a:p>
        </p:txBody>
      </p:sp>
      <p:cxnSp>
        <p:nvCxnSpPr>
          <p:cNvPr id="22" name="Curved Connector 11">
            <a:extLst>
              <a:ext uri="{FF2B5EF4-FFF2-40B4-BE49-F238E27FC236}">
                <a16:creationId xmlns:a16="http://schemas.microsoft.com/office/drawing/2014/main" id="{7938CDEA-8140-41A0-8618-398CD94AD61C}"/>
              </a:ext>
            </a:extLst>
          </p:cNvPr>
          <p:cNvCxnSpPr>
            <a:cxnSpLocks/>
          </p:cNvCxnSpPr>
          <p:nvPr/>
        </p:nvCxnSpPr>
        <p:spPr>
          <a:xfrm rot="5400000" flipH="1">
            <a:off x="4659806" y="2819201"/>
            <a:ext cx="626211" cy="6138164"/>
          </a:xfrm>
          <a:prstGeom prst="curvedConnector4">
            <a:avLst>
              <a:gd name="adj1" fmla="val -36505"/>
              <a:gd name="adj2" fmla="val 10310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3100470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7215" y="1053167"/>
            <a:ext cx="7346041" cy="33925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sp>
        <p:nvSpPr>
          <p:cNvPr id="2" name="Content Placeholder 1"/>
          <p:cNvSpPr>
            <a:spLocks noGrp="1"/>
          </p:cNvSpPr>
          <p:nvPr>
            <p:ph idx="1"/>
          </p:nvPr>
        </p:nvSpPr>
        <p:spPr>
          <a:xfrm>
            <a:off x="352267" y="910627"/>
            <a:ext cx="4219733" cy="634088"/>
          </a:xfrm>
        </p:spPr>
        <p:txBody>
          <a:bodyPr>
            <a:normAutofit fontScale="92500" lnSpcReduction="10000"/>
          </a:bodyPr>
          <a:lstStyle/>
          <a:p>
            <a:pPr>
              <a:spcBef>
                <a:spcPts val="600"/>
              </a:spcBef>
            </a:pPr>
            <a:r>
              <a:rPr lang="en-US" sz="2000" dirty="0"/>
              <a:t>A text field can be used to enter or display a string.</a:t>
            </a:r>
          </a:p>
        </p:txBody>
      </p:sp>
      <p:sp>
        <p:nvSpPr>
          <p:cNvPr id="3" name="Title 2"/>
          <p:cNvSpPr>
            <a:spLocks noGrp="1"/>
          </p:cNvSpPr>
          <p:nvPr>
            <p:ph type="ctrTitle"/>
          </p:nvPr>
        </p:nvSpPr>
        <p:spPr/>
        <p:txBody>
          <a:bodyPr/>
          <a:lstStyle/>
          <a:p>
            <a:r>
              <a:rPr lang="en-US" dirty="0"/>
              <a:t>Text Field (1/2)</a:t>
            </a:r>
          </a:p>
        </p:txBody>
      </p:sp>
      <p:sp>
        <p:nvSpPr>
          <p:cNvPr id="4" name="Slide Number Placeholder 3"/>
          <p:cNvSpPr>
            <a:spLocks noGrp="1"/>
          </p:cNvSpPr>
          <p:nvPr>
            <p:ph type="sldNum" sz="quarter" idx="12"/>
          </p:nvPr>
        </p:nvSpPr>
        <p:spPr/>
        <p:txBody>
          <a:bodyPr/>
          <a:lstStyle/>
          <a:p>
            <a:fld id="{99AE015D-4E99-42B8-B1B4-4F7FEE987B9B}" type="slidenum">
              <a:rPr lang="en-US" smtClean="0"/>
              <a:pPr/>
              <a:t>80</a:t>
            </a:fld>
            <a:endParaRPr lang="en-US"/>
          </a:p>
        </p:txBody>
      </p:sp>
      <p:sp>
        <p:nvSpPr>
          <p:cNvPr id="6" name="Rectangle 5"/>
          <p:cNvSpPr/>
          <p:nvPr/>
        </p:nvSpPr>
        <p:spPr>
          <a:xfrm>
            <a:off x="4778737" y="2441648"/>
            <a:ext cx="3650367" cy="307777"/>
          </a:xfrm>
          <a:prstGeom prst="rect">
            <a:avLst/>
          </a:prstGeom>
          <a:solidFill>
            <a:srgbClr val="F0F7EC"/>
          </a:solidFill>
        </p:spPr>
        <p:txBody>
          <a:bodyPr wrap="square">
            <a:spAutoFit/>
          </a:bodyPr>
          <a:lstStyle/>
          <a:p>
            <a:r>
              <a:rPr lang="en-US" sz="1400" dirty="0">
                <a:latin typeface="Garamond" panose="02020404030301010803" pitchFamily="18" charset="0"/>
              </a:rPr>
              <a:t>TextField </a:t>
            </a:r>
            <a:r>
              <a:rPr lang="en-US" sz="1400" dirty="0" err="1">
                <a:latin typeface="Garamond" panose="02020404030301010803" pitchFamily="18" charset="0"/>
              </a:rPr>
              <a:t>textField</a:t>
            </a:r>
            <a:r>
              <a:rPr lang="en-US" sz="1400" dirty="0">
                <a:latin typeface="Garamond" panose="02020404030301010803" pitchFamily="18" charset="0"/>
              </a:rPr>
              <a:t> = new TextField ();</a:t>
            </a:r>
          </a:p>
        </p:txBody>
      </p:sp>
      <p:sp>
        <p:nvSpPr>
          <p:cNvPr id="7" name="Rectangle 6"/>
          <p:cNvSpPr/>
          <p:nvPr/>
        </p:nvSpPr>
        <p:spPr>
          <a:xfrm>
            <a:off x="4778737" y="2819023"/>
            <a:ext cx="3650367" cy="307777"/>
          </a:xfrm>
          <a:prstGeom prst="rect">
            <a:avLst/>
          </a:prstGeom>
          <a:solidFill>
            <a:srgbClr val="F0F7EC"/>
          </a:solidFill>
        </p:spPr>
        <p:txBody>
          <a:bodyPr wrap="square">
            <a:spAutoFit/>
          </a:bodyPr>
          <a:lstStyle/>
          <a:p>
            <a:r>
              <a:rPr lang="en-US" sz="1400" dirty="0">
                <a:latin typeface="Garamond" panose="02020404030301010803" pitchFamily="18" charset="0"/>
              </a:rPr>
              <a:t>TextField </a:t>
            </a:r>
            <a:r>
              <a:rPr lang="en-US" sz="1400" dirty="0" err="1">
                <a:latin typeface="Garamond" panose="02020404030301010803" pitchFamily="18" charset="0"/>
              </a:rPr>
              <a:t>textField</a:t>
            </a:r>
            <a:r>
              <a:rPr lang="en-US" sz="1400" dirty="0">
                <a:latin typeface="Garamond" panose="02020404030301010803" pitchFamily="18" charset="0"/>
              </a:rPr>
              <a:t> = new TextField (“ICS1018”);</a:t>
            </a:r>
          </a:p>
        </p:txBody>
      </p:sp>
      <p:sp>
        <p:nvSpPr>
          <p:cNvPr id="8" name="Content Placeholder 1"/>
          <p:cNvSpPr txBox="1">
            <a:spLocks/>
          </p:cNvSpPr>
          <p:nvPr/>
        </p:nvSpPr>
        <p:spPr>
          <a:xfrm>
            <a:off x="397634" y="4509815"/>
            <a:ext cx="5121799" cy="1997063"/>
          </a:xfrm>
          <a:prstGeom prst="rect">
            <a:avLst/>
          </a:prstGeom>
        </p:spPr>
        <p:txBody>
          <a:bodyPr vert="horz" lIns="91440" tIns="45720" rIns="91440" bIns="45720" rtlCol="0">
            <a:noAutofit/>
          </a:bodyPr>
          <a:lstStyle>
            <a:lvl1pPr marL="228600" indent="-228600" algn="l" defTabSz="914400" rtl="0" eaLnBrk="1" latinLnBrk="0" hangingPunct="1">
              <a:lnSpc>
                <a:spcPct val="100000"/>
              </a:lnSpc>
              <a:spcBef>
                <a:spcPts val="1800"/>
              </a:spcBef>
              <a:spcAft>
                <a:spcPts val="0"/>
              </a:spcAft>
              <a:buClr>
                <a:srgbClr val="1A864B"/>
              </a:buClr>
              <a:buFont typeface="Arial" panose="020B0604020202020204" pitchFamily="34" charset="0"/>
              <a:buChar char="•"/>
              <a:defRPr sz="2400" b="1" kern="1200">
                <a:solidFill>
                  <a:schemeClr val="tx1"/>
                </a:solidFill>
                <a:latin typeface="Garamond" panose="02020404030301010803" pitchFamily="18" charset="0"/>
                <a:ea typeface="+mn-ea"/>
                <a:cs typeface="+mn-cs"/>
              </a:defRPr>
            </a:lvl1pPr>
            <a:lvl2pPr marL="685800" indent="-228600" algn="l" defTabSz="914400" rtl="0" eaLnBrk="1" latinLnBrk="0" hangingPunct="1">
              <a:lnSpc>
                <a:spcPct val="100000"/>
              </a:lnSpc>
              <a:spcBef>
                <a:spcPts val="1200"/>
              </a:spcBef>
              <a:spcAft>
                <a:spcPts val="0"/>
              </a:spcAft>
              <a:buClr>
                <a:srgbClr val="1A864B"/>
              </a:buClr>
              <a:buFont typeface="Arial" panose="020B0604020202020204" pitchFamily="34" charset="0"/>
              <a:buChar char="•"/>
              <a:defRPr sz="2400" b="0" kern="1200">
                <a:solidFill>
                  <a:schemeClr val="tx1"/>
                </a:solidFill>
                <a:latin typeface="Times New Roman" panose="02020603050405020304" pitchFamily="18" charset="0"/>
                <a:ea typeface="+mn-ea"/>
                <a:cs typeface="Times New Roman" panose="02020603050405020304" pitchFamily="18" charset="0"/>
              </a:defRPr>
            </a:lvl2pPr>
            <a:lvl3pPr marL="1143000" indent="-228600" algn="l" defTabSz="914400" rtl="0" eaLnBrk="1" latinLnBrk="0" hangingPunct="1">
              <a:lnSpc>
                <a:spcPct val="100000"/>
              </a:lnSpc>
              <a:spcBef>
                <a:spcPts val="1200"/>
              </a:spcBef>
              <a:spcAft>
                <a:spcPts val="0"/>
              </a:spcAft>
              <a:buClr>
                <a:srgbClr val="1A864B"/>
              </a:buClr>
              <a:buFont typeface="Arial" panose="020B0604020202020204" pitchFamily="34" charset="0"/>
              <a:buChar char="•"/>
              <a:defRPr sz="2000" b="0" kern="1200">
                <a:solidFill>
                  <a:schemeClr val="tx1"/>
                </a:solidFill>
                <a:latin typeface="Times New Roman" panose="02020603050405020304" pitchFamily="18" charset="0"/>
                <a:ea typeface="+mn-ea"/>
                <a:cs typeface="Times New Roman" panose="02020603050405020304" pitchFamily="18" charset="0"/>
              </a:defRPr>
            </a:lvl3pPr>
            <a:lvl4pPr marL="1600200" indent="-228600" algn="l" defTabSz="914400" rtl="0" eaLnBrk="1" latinLnBrk="0" hangingPunct="1">
              <a:lnSpc>
                <a:spcPct val="100000"/>
              </a:lnSpc>
              <a:spcBef>
                <a:spcPts val="1200"/>
              </a:spcBef>
              <a:spcAft>
                <a:spcPts val="0"/>
              </a:spcAft>
              <a:buClr>
                <a:srgbClr val="1A864B"/>
              </a:buClr>
              <a:buFont typeface="Arial" panose="020B0604020202020204" pitchFamily="34" charset="0"/>
              <a:buChar char="•"/>
              <a:defRPr sz="1800" b="0" kern="1200">
                <a:solidFill>
                  <a:schemeClr val="tx1"/>
                </a:solidFill>
                <a:latin typeface="Times New Roman" panose="02020603050405020304" pitchFamily="18" charset="0"/>
                <a:ea typeface="+mn-ea"/>
                <a:cs typeface="Times New Roman" panose="02020603050405020304" pitchFamily="18" charset="0"/>
              </a:defRPr>
            </a:lvl4pPr>
            <a:lvl5pPr marL="2057400" indent="-228600" algn="l" defTabSz="914400" rtl="0" eaLnBrk="1" latinLnBrk="0" hangingPunct="1">
              <a:lnSpc>
                <a:spcPct val="100000"/>
              </a:lnSpc>
              <a:spcBef>
                <a:spcPts val="1200"/>
              </a:spcBef>
              <a:spcAft>
                <a:spcPts val="0"/>
              </a:spcAft>
              <a:buClr>
                <a:srgbClr val="1A864B"/>
              </a:buClr>
              <a:buFont typeface="Arial" panose="020B0604020202020204" pitchFamily="34" charset="0"/>
              <a:buChar char="•"/>
              <a:defRPr sz="1800" b="0" kern="1200">
                <a:solidFill>
                  <a:schemeClr val="tx1"/>
                </a:solidFill>
                <a:latin typeface="Times New Roman" panose="02020603050405020304" pitchFamily="18" charset="0"/>
                <a:ea typeface="+mn-ea"/>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600"/>
              </a:spcBef>
            </a:pPr>
            <a:r>
              <a:rPr lang="en-US" sz="1600" b="0" dirty="0">
                <a:latin typeface="Times New Roman" panose="02020603050405020304" pitchFamily="18" charset="0"/>
                <a:cs typeface="Times New Roman" panose="02020603050405020304" pitchFamily="18" charset="0"/>
              </a:rPr>
              <a:t>Set the prompt text to display in the text</a:t>
            </a:r>
          </a:p>
          <a:p>
            <a:pPr>
              <a:spcBef>
                <a:spcPts val="600"/>
              </a:spcBef>
            </a:pPr>
            <a:r>
              <a:rPr lang="en-US" sz="1600" b="0" dirty="0">
                <a:latin typeface="Times New Roman" panose="02020603050405020304" pitchFamily="18" charset="0"/>
                <a:cs typeface="Times New Roman" panose="02020603050405020304" pitchFamily="18" charset="0"/>
              </a:rPr>
              <a:t>Obtain/set the value of a text field</a:t>
            </a:r>
          </a:p>
          <a:p>
            <a:pPr>
              <a:spcBef>
                <a:spcPts val="600"/>
              </a:spcBef>
            </a:pPr>
            <a:r>
              <a:rPr lang="en-US" sz="1600" b="0" dirty="0">
                <a:latin typeface="Times New Roman" panose="02020603050405020304" pitchFamily="18" charset="0"/>
                <a:cs typeface="Times New Roman" panose="02020603050405020304" pitchFamily="18" charset="0"/>
              </a:rPr>
              <a:t>Set the size of the text field</a:t>
            </a:r>
          </a:p>
          <a:p>
            <a:pPr>
              <a:spcBef>
                <a:spcPts val="600"/>
              </a:spcBef>
            </a:pPr>
            <a:r>
              <a:rPr lang="en-US" sz="1600" b="0" dirty="0">
                <a:latin typeface="Times New Roman" panose="02020603050405020304" pitchFamily="18" charset="0"/>
                <a:cs typeface="Times New Roman" panose="02020603050405020304" pitchFamily="18" charset="0"/>
              </a:rPr>
              <a:t>Specify a graphics</a:t>
            </a:r>
          </a:p>
          <a:p>
            <a:pPr>
              <a:spcBef>
                <a:spcPts val="600"/>
              </a:spcBef>
            </a:pPr>
            <a:r>
              <a:rPr lang="en-US" sz="1600" b="0" dirty="0">
                <a:latin typeface="Times New Roman" panose="02020603050405020304" pitchFamily="18" charset="0"/>
                <a:cs typeface="Times New Roman" panose="02020603050405020304" pitchFamily="18" charset="0"/>
              </a:rPr>
              <a:t>Transfer the currently selected range in the text to the clipboard, leaving/removing the current selection.</a:t>
            </a:r>
          </a:p>
        </p:txBody>
      </p:sp>
      <p:sp>
        <p:nvSpPr>
          <p:cNvPr id="9" name="Rectangle 8"/>
          <p:cNvSpPr/>
          <p:nvPr/>
        </p:nvSpPr>
        <p:spPr>
          <a:xfrm>
            <a:off x="5519433" y="4498236"/>
            <a:ext cx="3533993" cy="338554"/>
          </a:xfrm>
          <a:prstGeom prst="rect">
            <a:avLst/>
          </a:prstGeom>
          <a:solidFill>
            <a:schemeClr val="accent6">
              <a:lumMod val="20000"/>
              <a:lumOff val="80000"/>
              <a:alpha val="50000"/>
            </a:schemeClr>
          </a:solidFill>
        </p:spPr>
        <p:txBody>
          <a:bodyPr wrap="square">
            <a:spAutoFit/>
          </a:bodyPr>
          <a:lstStyle/>
          <a:p>
            <a:r>
              <a:rPr lang="en-US" sz="1600" dirty="0" err="1">
                <a:latin typeface="Garamond" panose="02020404030301010803" pitchFamily="18" charset="0"/>
              </a:rPr>
              <a:t>setPromptText</a:t>
            </a:r>
            <a:r>
              <a:rPr lang="en-US" sz="1600" dirty="0">
                <a:latin typeface="Garamond" panose="02020404030301010803" pitchFamily="18" charset="0"/>
              </a:rPr>
              <a:t>("Enter your name");</a:t>
            </a:r>
          </a:p>
        </p:txBody>
      </p:sp>
      <p:sp>
        <p:nvSpPr>
          <p:cNvPr id="10" name="Rectangle 9"/>
          <p:cNvSpPr/>
          <p:nvPr/>
        </p:nvSpPr>
        <p:spPr>
          <a:xfrm>
            <a:off x="5519433" y="4899766"/>
            <a:ext cx="3533993" cy="338554"/>
          </a:xfrm>
          <a:prstGeom prst="rect">
            <a:avLst/>
          </a:prstGeom>
          <a:solidFill>
            <a:schemeClr val="accent6">
              <a:lumMod val="20000"/>
              <a:lumOff val="80000"/>
              <a:alpha val="50000"/>
            </a:schemeClr>
          </a:solidFill>
        </p:spPr>
        <p:txBody>
          <a:bodyPr wrap="square">
            <a:spAutoFit/>
          </a:bodyPr>
          <a:lstStyle/>
          <a:p>
            <a:r>
              <a:rPr lang="en-US" sz="1600" dirty="0" err="1">
                <a:latin typeface="Garamond" panose="02020404030301010803" pitchFamily="18" charset="0"/>
              </a:rPr>
              <a:t>getText</a:t>
            </a:r>
            <a:r>
              <a:rPr lang="en-US" sz="1600" dirty="0">
                <a:latin typeface="Garamond" panose="02020404030301010803" pitchFamily="18" charset="0"/>
              </a:rPr>
              <a:t>();        </a:t>
            </a:r>
            <a:r>
              <a:rPr lang="en-US" sz="1600" dirty="0" err="1">
                <a:latin typeface="Garamond" panose="02020404030301010803" pitchFamily="18" charset="0"/>
              </a:rPr>
              <a:t>setText</a:t>
            </a:r>
            <a:r>
              <a:rPr lang="en-US" sz="1600" dirty="0">
                <a:latin typeface="Garamond" panose="02020404030301010803" pitchFamily="18" charset="0"/>
              </a:rPr>
              <a:t>();</a:t>
            </a:r>
          </a:p>
        </p:txBody>
      </p:sp>
      <p:sp>
        <p:nvSpPr>
          <p:cNvPr id="11" name="Rectangle 10"/>
          <p:cNvSpPr/>
          <p:nvPr/>
        </p:nvSpPr>
        <p:spPr>
          <a:xfrm>
            <a:off x="5519433" y="5291621"/>
            <a:ext cx="3533994" cy="338554"/>
          </a:xfrm>
          <a:prstGeom prst="rect">
            <a:avLst/>
          </a:prstGeom>
          <a:solidFill>
            <a:schemeClr val="accent6">
              <a:lumMod val="20000"/>
              <a:lumOff val="80000"/>
              <a:alpha val="50000"/>
            </a:schemeClr>
          </a:solidFill>
        </p:spPr>
        <p:txBody>
          <a:bodyPr wrap="square">
            <a:spAutoFit/>
          </a:bodyPr>
          <a:lstStyle/>
          <a:p>
            <a:r>
              <a:rPr lang="en-US" sz="1600" dirty="0" err="1">
                <a:latin typeface="Garamond" panose="02020404030301010803" pitchFamily="18" charset="0"/>
              </a:rPr>
              <a:t>setPrefColumnCount</a:t>
            </a:r>
            <a:r>
              <a:rPr lang="en-US" sz="1600" dirty="0">
                <a:latin typeface="Garamond" panose="02020404030301010803" pitchFamily="18" charset="0"/>
              </a:rPr>
              <a:t>(</a:t>
            </a:r>
            <a:r>
              <a:rPr lang="en-US" sz="1600" dirty="0" err="1">
                <a:latin typeface="Garamond" panose="02020404030301010803" pitchFamily="18" charset="0"/>
              </a:rPr>
              <a:t>int</a:t>
            </a:r>
            <a:r>
              <a:rPr lang="en-US" sz="1600" dirty="0">
                <a:latin typeface="Garamond" panose="02020404030301010803" pitchFamily="18" charset="0"/>
              </a:rPr>
              <a:t> value);</a:t>
            </a:r>
          </a:p>
        </p:txBody>
      </p:sp>
      <p:sp>
        <p:nvSpPr>
          <p:cNvPr id="12" name="Rectangle 11"/>
          <p:cNvSpPr/>
          <p:nvPr/>
        </p:nvSpPr>
        <p:spPr>
          <a:xfrm>
            <a:off x="5519433" y="5683476"/>
            <a:ext cx="3533993" cy="338554"/>
          </a:xfrm>
          <a:prstGeom prst="rect">
            <a:avLst/>
          </a:prstGeom>
          <a:solidFill>
            <a:schemeClr val="accent6">
              <a:lumMod val="20000"/>
              <a:lumOff val="80000"/>
              <a:alpha val="50000"/>
            </a:schemeClr>
          </a:solidFill>
        </p:spPr>
        <p:txBody>
          <a:bodyPr wrap="square">
            <a:spAutoFit/>
          </a:bodyPr>
          <a:lstStyle/>
          <a:p>
            <a:r>
              <a:rPr lang="en-US" sz="1600" dirty="0">
                <a:latin typeface="Garamond" panose="02020404030301010803" pitchFamily="18" charset="0"/>
              </a:rPr>
              <a:t>setGraphic(new </a:t>
            </a:r>
            <a:r>
              <a:rPr lang="en-US" sz="1600" dirty="0" err="1">
                <a:latin typeface="Garamond" panose="02020404030301010803" pitchFamily="18" charset="0"/>
              </a:rPr>
              <a:t>ImageView</a:t>
            </a:r>
            <a:r>
              <a:rPr lang="en-US" sz="1600" dirty="0">
                <a:latin typeface="Garamond" panose="02020404030301010803" pitchFamily="18" charset="0"/>
              </a:rPr>
              <a:t>(image));</a:t>
            </a:r>
          </a:p>
        </p:txBody>
      </p:sp>
      <p:sp>
        <p:nvSpPr>
          <p:cNvPr id="13" name="Rectangle 12"/>
          <p:cNvSpPr/>
          <p:nvPr/>
        </p:nvSpPr>
        <p:spPr>
          <a:xfrm>
            <a:off x="5519433" y="6091628"/>
            <a:ext cx="3533993" cy="338554"/>
          </a:xfrm>
          <a:prstGeom prst="rect">
            <a:avLst/>
          </a:prstGeom>
          <a:solidFill>
            <a:schemeClr val="accent6">
              <a:lumMod val="20000"/>
              <a:lumOff val="80000"/>
              <a:alpha val="50000"/>
            </a:schemeClr>
          </a:solidFill>
        </p:spPr>
        <p:txBody>
          <a:bodyPr wrap="square">
            <a:spAutoFit/>
          </a:bodyPr>
          <a:lstStyle/>
          <a:p>
            <a:r>
              <a:rPr lang="en-US" sz="1600" dirty="0">
                <a:latin typeface="Garamond" panose="02020404030301010803" pitchFamily="18" charset="0"/>
              </a:rPr>
              <a:t>copy();       cut();      paste();</a:t>
            </a:r>
          </a:p>
        </p:txBody>
      </p:sp>
    </p:spTree>
    <p:extLst>
      <p:ext uri="{BB962C8B-B14F-4D97-AF65-F5344CB8AC3E}">
        <p14:creationId xmlns:p14="http://schemas.microsoft.com/office/powerpoint/2010/main" val="214489710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a:t>Text Field (2/2)</a:t>
            </a:r>
          </a:p>
        </p:txBody>
      </p:sp>
      <p:sp>
        <p:nvSpPr>
          <p:cNvPr id="4" name="Slide Number Placeholder 3"/>
          <p:cNvSpPr>
            <a:spLocks noGrp="1"/>
          </p:cNvSpPr>
          <p:nvPr>
            <p:ph type="sldNum" sz="quarter" idx="12"/>
          </p:nvPr>
        </p:nvSpPr>
        <p:spPr/>
        <p:txBody>
          <a:bodyPr/>
          <a:lstStyle/>
          <a:p>
            <a:fld id="{99AE015D-4E99-42B8-B1B4-4F7FEE987B9B}" type="slidenum">
              <a:rPr lang="en-US" smtClean="0"/>
              <a:pPr/>
              <a:t>81</a:t>
            </a:fld>
            <a:endParaRPr lang="en-US"/>
          </a:p>
        </p:txBody>
      </p:sp>
      <p:pic>
        <p:nvPicPr>
          <p:cNvPr id="6" name="Picture 5"/>
          <p:cNvPicPr>
            <a:picLocks noChangeAspect="1"/>
          </p:cNvPicPr>
          <p:nvPr/>
        </p:nvPicPr>
        <p:blipFill>
          <a:blip r:embed="rId3"/>
          <a:stretch>
            <a:fillRect/>
          </a:stretch>
        </p:blipFill>
        <p:spPr>
          <a:xfrm>
            <a:off x="314469" y="1163586"/>
            <a:ext cx="5394899" cy="4949039"/>
          </a:xfrm>
          <a:prstGeom prst="rect">
            <a:avLst/>
          </a:prstGeom>
        </p:spPr>
      </p:pic>
      <p:pic>
        <p:nvPicPr>
          <p:cNvPr id="2" name="Picture 1"/>
          <p:cNvPicPr>
            <a:picLocks noChangeAspect="1"/>
          </p:cNvPicPr>
          <p:nvPr/>
        </p:nvPicPr>
        <p:blipFill>
          <a:blip r:embed="rId4"/>
          <a:stretch>
            <a:fillRect/>
          </a:stretch>
        </p:blipFill>
        <p:spPr>
          <a:xfrm>
            <a:off x="5282069" y="2985202"/>
            <a:ext cx="3650362" cy="1692094"/>
          </a:xfrm>
          <a:prstGeom prst="rect">
            <a:avLst/>
          </a:prstGeom>
        </p:spPr>
      </p:pic>
      <p:sp>
        <p:nvSpPr>
          <p:cNvPr id="7" name="Rounded Rectangle 6"/>
          <p:cNvSpPr/>
          <p:nvPr/>
        </p:nvSpPr>
        <p:spPr>
          <a:xfrm>
            <a:off x="997526" y="4098234"/>
            <a:ext cx="3929149" cy="1565504"/>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0199600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28757" y="929446"/>
            <a:ext cx="8543637" cy="448961"/>
          </a:xfrm>
        </p:spPr>
        <p:txBody>
          <a:bodyPr>
            <a:normAutofit lnSpcReduction="10000"/>
          </a:bodyPr>
          <a:lstStyle/>
          <a:p>
            <a:r>
              <a:rPr lang="en-US" dirty="0"/>
              <a:t>A TextArea enables the user to enter multiple lines of text.</a:t>
            </a:r>
          </a:p>
          <a:p>
            <a:endParaRPr lang="en-US" dirty="0"/>
          </a:p>
        </p:txBody>
      </p:sp>
      <p:sp>
        <p:nvSpPr>
          <p:cNvPr id="3" name="Title 2"/>
          <p:cNvSpPr>
            <a:spLocks noGrp="1"/>
          </p:cNvSpPr>
          <p:nvPr>
            <p:ph type="ctrTitle"/>
          </p:nvPr>
        </p:nvSpPr>
        <p:spPr/>
        <p:txBody>
          <a:bodyPr/>
          <a:lstStyle/>
          <a:p>
            <a:r>
              <a:rPr lang="en-US" dirty="0"/>
              <a:t>Text Area (1/2)</a:t>
            </a:r>
          </a:p>
        </p:txBody>
      </p:sp>
      <p:sp>
        <p:nvSpPr>
          <p:cNvPr id="4" name="Slide Number Placeholder 3"/>
          <p:cNvSpPr>
            <a:spLocks noGrp="1"/>
          </p:cNvSpPr>
          <p:nvPr>
            <p:ph type="sldNum" sz="quarter" idx="12"/>
          </p:nvPr>
        </p:nvSpPr>
        <p:spPr/>
        <p:txBody>
          <a:bodyPr/>
          <a:lstStyle/>
          <a:p>
            <a:fld id="{99AE015D-4E99-42B8-B1B4-4F7FEE987B9B}" type="slidenum">
              <a:rPr lang="en-US" smtClean="0"/>
              <a:pPr/>
              <a:t>82</a:t>
            </a:fld>
            <a:endParaRPr lang="en-US"/>
          </a:p>
        </p:txBody>
      </p:sp>
      <p:pic>
        <p:nvPicPr>
          <p:cNvPr id="5"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5431" y="1375830"/>
            <a:ext cx="7172413" cy="36725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sp>
        <p:nvSpPr>
          <p:cNvPr id="6" name="Rectangle 5"/>
          <p:cNvSpPr/>
          <p:nvPr/>
        </p:nvSpPr>
        <p:spPr>
          <a:xfrm>
            <a:off x="2528368" y="5080432"/>
            <a:ext cx="4087263" cy="338554"/>
          </a:xfrm>
          <a:prstGeom prst="rect">
            <a:avLst/>
          </a:prstGeom>
          <a:solidFill>
            <a:srgbClr val="F0F7EC"/>
          </a:solidFill>
        </p:spPr>
        <p:txBody>
          <a:bodyPr wrap="square">
            <a:spAutoFit/>
          </a:bodyPr>
          <a:lstStyle/>
          <a:p>
            <a:r>
              <a:rPr lang="en-US" sz="1600" dirty="0">
                <a:latin typeface="Garamond" panose="02020404030301010803" pitchFamily="18" charset="0"/>
              </a:rPr>
              <a:t>TextArea </a:t>
            </a:r>
            <a:r>
              <a:rPr lang="en-US" sz="1600" dirty="0" err="1">
                <a:latin typeface="Garamond" panose="02020404030301010803" pitchFamily="18" charset="0"/>
              </a:rPr>
              <a:t>textArea</a:t>
            </a:r>
            <a:r>
              <a:rPr lang="en-US" sz="1600" dirty="0">
                <a:latin typeface="Garamond" panose="02020404030301010803" pitchFamily="18" charset="0"/>
              </a:rPr>
              <a:t> = new TextArea();</a:t>
            </a:r>
          </a:p>
        </p:txBody>
      </p:sp>
      <p:sp>
        <p:nvSpPr>
          <p:cNvPr id="7" name="Rectangle 6"/>
          <p:cNvSpPr/>
          <p:nvPr/>
        </p:nvSpPr>
        <p:spPr>
          <a:xfrm>
            <a:off x="2514079" y="5468112"/>
            <a:ext cx="4101552" cy="338554"/>
          </a:xfrm>
          <a:prstGeom prst="rect">
            <a:avLst/>
          </a:prstGeom>
          <a:solidFill>
            <a:srgbClr val="F0F7EC"/>
          </a:solidFill>
        </p:spPr>
        <p:txBody>
          <a:bodyPr wrap="square">
            <a:spAutoFit/>
          </a:bodyPr>
          <a:lstStyle/>
          <a:p>
            <a:r>
              <a:rPr lang="en-US" sz="1600" dirty="0">
                <a:latin typeface="Garamond" panose="02020404030301010803" pitchFamily="18" charset="0"/>
              </a:rPr>
              <a:t>TextArea </a:t>
            </a:r>
            <a:r>
              <a:rPr lang="en-US" sz="1600" dirty="0" err="1">
                <a:latin typeface="Garamond" panose="02020404030301010803" pitchFamily="18" charset="0"/>
              </a:rPr>
              <a:t>textArea</a:t>
            </a:r>
            <a:r>
              <a:rPr lang="en-US" sz="1600" dirty="0">
                <a:latin typeface="Garamond" panose="02020404030301010803" pitchFamily="18" charset="0"/>
              </a:rPr>
              <a:t> = new TextArea(String text);</a:t>
            </a:r>
          </a:p>
        </p:txBody>
      </p:sp>
      <p:sp>
        <p:nvSpPr>
          <p:cNvPr id="8" name="Content Placeholder 1"/>
          <p:cNvSpPr txBox="1">
            <a:spLocks/>
          </p:cNvSpPr>
          <p:nvPr/>
        </p:nvSpPr>
        <p:spPr>
          <a:xfrm>
            <a:off x="398701" y="5949148"/>
            <a:ext cx="5718014" cy="369333"/>
          </a:xfrm>
          <a:prstGeom prst="rect">
            <a:avLst/>
          </a:prstGeom>
        </p:spPr>
        <p:txBody>
          <a:bodyPr vert="horz" lIns="91440" tIns="45720" rIns="91440" bIns="45720" rtlCol="0">
            <a:noAutofit/>
          </a:bodyPr>
          <a:lstStyle>
            <a:lvl1pPr marL="228600" indent="-228600" algn="l" defTabSz="914400" rtl="0" eaLnBrk="1" latinLnBrk="0" hangingPunct="1">
              <a:lnSpc>
                <a:spcPct val="100000"/>
              </a:lnSpc>
              <a:spcBef>
                <a:spcPts val="1800"/>
              </a:spcBef>
              <a:spcAft>
                <a:spcPts val="0"/>
              </a:spcAft>
              <a:buClr>
                <a:srgbClr val="1A864B"/>
              </a:buClr>
              <a:buFont typeface="Arial" panose="020B0604020202020204" pitchFamily="34" charset="0"/>
              <a:buChar char="•"/>
              <a:defRPr sz="2400" b="1" kern="1200">
                <a:solidFill>
                  <a:schemeClr val="tx1"/>
                </a:solidFill>
                <a:latin typeface="Garamond" panose="02020404030301010803" pitchFamily="18" charset="0"/>
                <a:ea typeface="+mn-ea"/>
                <a:cs typeface="+mn-cs"/>
              </a:defRPr>
            </a:lvl1pPr>
            <a:lvl2pPr marL="685800" indent="-228600" algn="l" defTabSz="914400" rtl="0" eaLnBrk="1" latinLnBrk="0" hangingPunct="1">
              <a:lnSpc>
                <a:spcPct val="100000"/>
              </a:lnSpc>
              <a:spcBef>
                <a:spcPts val="1200"/>
              </a:spcBef>
              <a:spcAft>
                <a:spcPts val="0"/>
              </a:spcAft>
              <a:buClr>
                <a:srgbClr val="1A864B"/>
              </a:buClr>
              <a:buFont typeface="Arial" panose="020B0604020202020204" pitchFamily="34" charset="0"/>
              <a:buChar char="•"/>
              <a:defRPr sz="2400" b="0" kern="1200">
                <a:solidFill>
                  <a:schemeClr val="tx1"/>
                </a:solidFill>
                <a:latin typeface="Times New Roman" panose="02020603050405020304" pitchFamily="18" charset="0"/>
                <a:ea typeface="+mn-ea"/>
                <a:cs typeface="Times New Roman" panose="02020603050405020304" pitchFamily="18" charset="0"/>
              </a:defRPr>
            </a:lvl2pPr>
            <a:lvl3pPr marL="1143000" indent="-228600" algn="l" defTabSz="914400" rtl="0" eaLnBrk="1" latinLnBrk="0" hangingPunct="1">
              <a:lnSpc>
                <a:spcPct val="100000"/>
              </a:lnSpc>
              <a:spcBef>
                <a:spcPts val="1200"/>
              </a:spcBef>
              <a:spcAft>
                <a:spcPts val="0"/>
              </a:spcAft>
              <a:buClr>
                <a:srgbClr val="1A864B"/>
              </a:buClr>
              <a:buFont typeface="Arial" panose="020B0604020202020204" pitchFamily="34" charset="0"/>
              <a:buChar char="•"/>
              <a:defRPr sz="2000" b="0" kern="1200">
                <a:solidFill>
                  <a:schemeClr val="tx1"/>
                </a:solidFill>
                <a:latin typeface="Times New Roman" panose="02020603050405020304" pitchFamily="18" charset="0"/>
                <a:ea typeface="+mn-ea"/>
                <a:cs typeface="Times New Roman" panose="02020603050405020304" pitchFamily="18" charset="0"/>
              </a:defRPr>
            </a:lvl3pPr>
            <a:lvl4pPr marL="1600200" indent="-228600" algn="l" defTabSz="914400" rtl="0" eaLnBrk="1" latinLnBrk="0" hangingPunct="1">
              <a:lnSpc>
                <a:spcPct val="100000"/>
              </a:lnSpc>
              <a:spcBef>
                <a:spcPts val="1200"/>
              </a:spcBef>
              <a:spcAft>
                <a:spcPts val="0"/>
              </a:spcAft>
              <a:buClr>
                <a:srgbClr val="1A864B"/>
              </a:buClr>
              <a:buFont typeface="Arial" panose="020B0604020202020204" pitchFamily="34" charset="0"/>
              <a:buChar char="•"/>
              <a:defRPr sz="1800" b="0" kern="1200">
                <a:solidFill>
                  <a:schemeClr val="tx1"/>
                </a:solidFill>
                <a:latin typeface="Times New Roman" panose="02020603050405020304" pitchFamily="18" charset="0"/>
                <a:ea typeface="+mn-ea"/>
                <a:cs typeface="Times New Roman" panose="02020603050405020304" pitchFamily="18" charset="0"/>
              </a:defRPr>
            </a:lvl4pPr>
            <a:lvl5pPr marL="2057400" indent="-228600" algn="l" defTabSz="914400" rtl="0" eaLnBrk="1" latinLnBrk="0" hangingPunct="1">
              <a:lnSpc>
                <a:spcPct val="100000"/>
              </a:lnSpc>
              <a:spcBef>
                <a:spcPts val="1200"/>
              </a:spcBef>
              <a:spcAft>
                <a:spcPts val="0"/>
              </a:spcAft>
              <a:buClr>
                <a:srgbClr val="1A864B"/>
              </a:buClr>
              <a:buFont typeface="Arial" panose="020B0604020202020204" pitchFamily="34" charset="0"/>
              <a:buChar char="•"/>
              <a:defRPr sz="1800" b="0" kern="1200">
                <a:solidFill>
                  <a:schemeClr val="tx1"/>
                </a:solidFill>
                <a:latin typeface="Times New Roman" panose="02020603050405020304" pitchFamily="18" charset="0"/>
                <a:ea typeface="+mn-ea"/>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600"/>
              </a:spcBef>
            </a:pPr>
            <a:r>
              <a:rPr lang="en-US" sz="1800" dirty="0"/>
              <a:t>Indicates whether text area can be edited by the user.</a:t>
            </a:r>
          </a:p>
        </p:txBody>
      </p:sp>
      <p:sp>
        <p:nvSpPr>
          <p:cNvPr id="10" name="Rectangle 9"/>
          <p:cNvSpPr/>
          <p:nvPr/>
        </p:nvSpPr>
        <p:spPr>
          <a:xfrm>
            <a:off x="6223943" y="5946631"/>
            <a:ext cx="2605588" cy="369332"/>
          </a:xfrm>
          <a:prstGeom prst="rect">
            <a:avLst/>
          </a:prstGeom>
          <a:solidFill>
            <a:schemeClr val="accent6">
              <a:lumMod val="20000"/>
              <a:lumOff val="80000"/>
              <a:alpha val="50000"/>
            </a:schemeClr>
          </a:solidFill>
        </p:spPr>
        <p:txBody>
          <a:bodyPr wrap="square">
            <a:spAutoFit/>
          </a:bodyPr>
          <a:lstStyle/>
          <a:p>
            <a:r>
              <a:rPr lang="en-US" dirty="0" err="1">
                <a:latin typeface="Garamond" panose="02020404030301010803" pitchFamily="18" charset="0"/>
              </a:rPr>
              <a:t>setEditable</a:t>
            </a:r>
            <a:r>
              <a:rPr lang="en-US" dirty="0">
                <a:latin typeface="Garamond" panose="02020404030301010803" pitchFamily="18" charset="0"/>
              </a:rPr>
              <a:t>(</a:t>
            </a:r>
            <a:r>
              <a:rPr lang="en-US" dirty="0" err="1">
                <a:latin typeface="Garamond" panose="02020404030301010803" pitchFamily="18" charset="0"/>
              </a:rPr>
              <a:t>boolean</a:t>
            </a:r>
            <a:r>
              <a:rPr lang="en-US" dirty="0">
                <a:latin typeface="Garamond" panose="02020404030301010803" pitchFamily="18" charset="0"/>
              </a:rPr>
              <a:t> value);</a:t>
            </a:r>
          </a:p>
        </p:txBody>
      </p:sp>
    </p:spTree>
    <p:extLst>
      <p:ext uri="{BB962C8B-B14F-4D97-AF65-F5344CB8AC3E}">
        <p14:creationId xmlns:p14="http://schemas.microsoft.com/office/powerpoint/2010/main" val="36419496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541CF1D1-16B9-488F-A7E3-010122F3F9E4}"/>
              </a:ext>
            </a:extLst>
          </p:cNvPr>
          <p:cNvSpPr>
            <a:spLocks noGrp="1"/>
          </p:cNvSpPr>
          <p:nvPr>
            <p:ph idx="1"/>
          </p:nvPr>
        </p:nvSpPr>
        <p:spPr/>
        <p:txBody>
          <a:bodyPr/>
          <a:lstStyle/>
          <a:p>
            <a:endParaRPr lang="en-US"/>
          </a:p>
        </p:txBody>
      </p:sp>
      <p:sp>
        <p:nvSpPr>
          <p:cNvPr id="3" name="Title 2"/>
          <p:cNvSpPr>
            <a:spLocks noGrp="1"/>
          </p:cNvSpPr>
          <p:nvPr>
            <p:ph type="ctrTitle"/>
          </p:nvPr>
        </p:nvSpPr>
        <p:spPr/>
        <p:txBody>
          <a:bodyPr/>
          <a:lstStyle/>
          <a:p>
            <a:r>
              <a:rPr lang="en-US" dirty="0"/>
              <a:t>Text Area (2/2)</a:t>
            </a:r>
          </a:p>
        </p:txBody>
      </p:sp>
      <p:sp>
        <p:nvSpPr>
          <p:cNvPr id="4" name="Slide Number Placeholder 3"/>
          <p:cNvSpPr>
            <a:spLocks noGrp="1"/>
          </p:cNvSpPr>
          <p:nvPr>
            <p:ph type="sldNum" sz="quarter" idx="12"/>
          </p:nvPr>
        </p:nvSpPr>
        <p:spPr/>
        <p:txBody>
          <a:bodyPr/>
          <a:lstStyle/>
          <a:p>
            <a:fld id="{99AE015D-4E99-42B8-B1B4-4F7FEE987B9B}" type="slidenum">
              <a:rPr lang="en-US" smtClean="0"/>
              <a:pPr/>
              <a:t>83</a:t>
            </a:fld>
            <a:endParaRPr lang="en-US"/>
          </a:p>
        </p:txBody>
      </p:sp>
      <p:pic>
        <p:nvPicPr>
          <p:cNvPr id="2" name="Picture 1"/>
          <p:cNvPicPr>
            <a:picLocks noChangeAspect="1"/>
          </p:cNvPicPr>
          <p:nvPr/>
        </p:nvPicPr>
        <p:blipFill>
          <a:blip r:embed="rId3"/>
          <a:stretch>
            <a:fillRect/>
          </a:stretch>
        </p:blipFill>
        <p:spPr>
          <a:xfrm>
            <a:off x="314469" y="935519"/>
            <a:ext cx="4797857" cy="5486400"/>
          </a:xfrm>
          <a:prstGeom prst="rect">
            <a:avLst/>
          </a:prstGeom>
        </p:spPr>
      </p:pic>
      <p:pic>
        <p:nvPicPr>
          <p:cNvPr id="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11425" y="995575"/>
            <a:ext cx="3717205" cy="13186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p:cNvPicPr>
            <a:picLocks noChangeAspect="1"/>
          </p:cNvPicPr>
          <p:nvPr/>
        </p:nvPicPr>
        <p:blipFill>
          <a:blip r:embed="rId5"/>
          <a:stretch>
            <a:fillRect/>
          </a:stretch>
        </p:blipFill>
        <p:spPr>
          <a:xfrm>
            <a:off x="4015113" y="3649767"/>
            <a:ext cx="5064993" cy="2706890"/>
          </a:xfrm>
          <a:prstGeom prst="rect">
            <a:avLst/>
          </a:prstGeom>
        </p:spPr>
      </p:pic>
    </p:spTree>
    <p:extLst>
      <p:ext uri="{BB962C8B-B14F-4D97-AF65-F5344CB8AC3E}">
        <p14:creationId xmlns:p14="http://schemas.microsoft.com/office/powerpoint/2010/main" val="83813750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7954" y="1630611"/>
            <a:ext cx="8431577" cy="3987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sp>
        <p:nvSpPr>
          <p:cNvPr id="2" name="Content Placeholder 1"/>
          <p:cNvSpPr>
            <a:spLocks noGrp="1"/>
          </p:cNvSpPr>
          <p:nvPr>
            <p:ph idx="1"/>
          </p:nvPr>
        </p:nvSpPr>
        <p:spPr/>
        <p:txBody>
          <a:bodyPr/>
          <a:lstStyle/>
          <a:p>
            <a:r>
              <a:rPr lang="en-US" dirty="0"/>
              <a:t>A combo box contains a list of items from which the user can choose.</a:t>
            </a:r>
          </a:p>
          <a:p>
            <a:endParaRPr lang="en-US" dirty="0"/>
          </a:p>
        </p:txBody>
      </p:sp>
      <p:sp>
        <p:nvSpPr>
          <p:cNvPr id="3" name="Title 2"/>
          <p:cNvSpPr>
            <a:spLocks noGrp="1"/>
          </p:cNvSpPr>
          <p:nvPr>
            <p:ph type="ctrTitle"/>
          </p:nvPr>
        </p:nvSpPr>
        <p:spPr/>
        <p:txBody>
          <a:bodyPr/>
          <a:lstStyle/>
          <a:p>
            <a:r>
              <a:rPr lang="en-US" dirty="0"/>
              <a:t>Combo Box(1/3)</a:t>
            </a:r>
          </a:p>
        </p:txBody>
      </p:sp>
      <p:sp>
        <p:nvSpPr>
          <p:cNvPr id="4" name="Slide Number Placeholder 3"/>
          <p:cNvSpPr>
            <a:spLocks noGrp="1"/>
          </p:cNvSpPr>
          <p:nvPr>
            <p:ph type="sldNum" sz="quarter" idx="12"/>
          </p:nvPr>
        </p:nvSpPr>
        <p:spPr/>
        <p:txBody>
          <a:bodyPr/>
          <a:lstStyle/>
          <a:p>
            <a:fld id="{99AE015D-4E99-42B8-B1B4-4F7FEE987B9B}" type="slidenum">
              <a:rPr lang="en-US" smtClean="0"/>
              <a:pPr/>
              <a:t>84</a:t>
            </a:fld>
            <a:endParaRPr lang="en-US"/>
          </a:p>
        </p:txBody>
      </p:sp>
    </p:spTree>
    <p:extLst>
      <p:ext uri="{BB962C8B-B14F-4D97-AF65-F5344CB8AC3E}">
        <p14:creationId xmlns:p14="http://schemas.microsoft.com/office/powerpoint/2010/main" val="139856438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0183" y="989222"/>
            <a:ext cx="4230632" cy="5471737"/>
          </a:xfrm>
        </p:spPr>
        <p:txBody>
          <a:bodyPr>
            <a:noAutofit/>
          </a:bodyPr>
          <a:lstStyle/>
          <a:p>
            <a:r>
              <a:rPr lang="en-US" sz="2000" dirty="0"/>
              <a:t>Creating a Combo Box</a:t>
            </a:r>
          </a:p>
          <a:p>
            <a:pPr lvl="1"/>
            <a:r>
              <a:rPr lang="en-US" sz="2000" dirty="0"/>
              <a:t>Define items as an observable list.</a:t>
            </a:r>
          </a:p>
          <a:p>
            <a:pPr lvl="1"/>
            <a:r>
              <a:rPr lang="en-US" sz="2000" dirty="0"/>
              <a:t>Use</a:t>
            </a:r>
            <a:r>
              <a:rPr lang="en-US" sz="2000" b="0" dirty="0"/>
              <a:t> </a:t>
            </a:r>
            <a:r>
              <a:rPr lang="en-US" sz="2000" dirty="0"/>
              <a:t>an empty constructor and call the </a:t>
            </a:r>
            <a:r>
              <a:rPr lang="en-US" sz="2000" dirty="0" err="1">
                <a:solidFill>
                  <a:srgbClr val="FF0000"/>
                </a:solidFill>
              </a:rPr>
              <a:t>getItems</a:t>
            </a:r>
            <a:r>
              <a:rPr lang="en-US" sz="2000" dirty="0">
                <a:solidFill>
                  <a:srgbClr val="FF0000"/>
                </a:solidFill>
              </a:rPr>
              <a:t>()</a:t>
            </a:r>
            <a:r>
              <a:rPr lang="en-US" sz="2000" dirty="0"/>
              <a:t>.</a:t>
            </a:r>
            <a:r>
              <a:rPr lang="en-US" sz="2000" dirty="0" err="1"/>
              <a:t>addAll</a:t>
            </a:r>
            <a:endParaRPr lang="en-US" sz="2000" dirty="0"/>
          </a:p>
          <a:p>
            <a:r>
              <a:rPr lang="en-US" sz="2000" dirty="0"/>
              <a:t>Setting/</a:t>
            </a:r>
            <a:r>
              <a:rPr lang="en-US" sz="2000" dirty="0" err="1"/>
              <a:t>gettting</a:t>
            </a:r>
            <a:r>
              <a:rPr lang="en-US" sz="2000" dirty="0"/>
              <a:t> properties</a:t>
            </a:r>
          </a:p>
          <a:p>
            <a:pPr lvl="1">
              <a:spcBef>
                <a:spcPts val="600"/>
              </a:spcBef>
            </a:pPr>
            <a:r>
              <a:rPr lang="en-US" sz="2000" dirty="0"/>
              <a:t>specify the item selected in the combo box.</a:t>
            </a:r>
          </a:p>
          <a:p>
            <a:pPr lvl="1">
              <a:spcBef>
                <a:spcPts val="600"/>
              </a:spcBef>
            </a:pPr>
            <a:r>
              <a:rPr lang="en-US" sz="2000" dirty="0"/>
              <a:t>Get the value/index of the selected item.</a:t>
            </a:r>
          </a:p>
          <a:p>
            <a:pPr lvl="1">
              <a:spcBef>
                <a:spcPts val="600"/>
              </a:spcBef>
            </a:pPr>
            <a:r>
              <a:rPr lang="en-US" sz="2000" dirty="0"/>
              <a:t>Restrict the number of visible rows.</a:t>
            </a:r>
          </a:p>
          <a:p>
            <a:pPr lvl="1">
              <a:spcBef>
                <a:spcPts val="600"/>
              </a:spcBef>
            </a:pPr>
            <a:r>
              <a:rPr lang="en-US" sz="2000" dirty="0"/>
              <a:t>Specify whether the </a:t>
            </a:r>
            <a:r>
              <a:rPr lang="en-US" sz="2000" dirty="0" err="1"/>
              <a:t>ComboBox</a:t>
            </a:r>
            <a:r>
              <a:rPr lang="en-US" sz="2000" dirty="0"/>
              <a:t> allows for user input</a:t>
            </a:r>
          </a:p>
        </p:txBody>
      </p:sp>
      <p:sp>
        <p:nvSpPr>
          <p:cNvPr id="3" name="Title 2"/>
          <p:cNvSpPr>
            <a:spLocks noGrp="1"/>
          </p:cNvSpPr>
          <p:nvPr>
            <p:ph type="ctrTitle"/>
          </p:nvPr>
        </p:nvSpPr>
        <p:spPr/>
        <p:txBody>
          <a:bodyPr/>
          <a:lstStyle/>
          <a:p>
            <a:r>
              <a:rPr lang="en-US" dirty="0"/>
              <a:t>Combo Box(2/3)</a:t>
            </a:r>
          </a:p>
        </p:txBody>
      </p:sp>
      <p:sp>
        <p:nvSpPr>
          <p:cNvPr id="4" name="Slide Number Placeholder 3"/>
          <p:cNvSpPr>
            <a:spLocks noGrp="1"/>
          </p:cNvSpPr>
          <p:nvPr>
            <p:ph type="sldNum" sz="quarter" idx="12"/>
          </p:nvPr>
        </p:nvSpPr>
        <p:spPr/>
        <p:txBody>
          <a:bodyPr/>
          <a:lstStyle/>
          <a:p>
            <a:fld id="{99AE015D-4E99-42B8-B1B4-4F7FEE987B9B}" type="slidenum">
              <a:rPr lang="en-US" smtClean="0"/>
              <a:pPr/>
              <a:t>85</a:t>
            </a:fld>
            <a:endParaRPr lang="en-US"/>
          </a:p>
        </p:txBody>
      </p:sp>
      <p:sp>
        <p:nvSpPr>
          <p:cNvPr id="12" name="Rectangle 11"/>
          <p:cNvSpPr/>
          <p:nvPr/>
        </p:nvSpPr>
        <p:spPr>
          <a:xfrm>
            <a:off x="4584611" y="1132112"/>
            <a:ext cx="4244920" cy="584775"/>
          </a:xfrm>
          <a:prstGeom prst="rect">
            <a:avLst/>
          </a:prstGeom>
          <a:solidFill>
            <a:srgbClr val="F0F7EC"/>
          </a:solidFill>
        </p:spPr>
        <p:txBody>
          <a:bodyPr wrap="square">
            <a:spAutoFit/>
          </a:bodyPr>
          <a:lstStyle/>
          <a:p>
            <a:r>
              <a:rPr lang="en-US" sz="1600" dirty="0" err="1">
                <a:latin typeface="Garamond" panose="02020404030301010803" pitchFamily="18" charset="0"/>
              </a:rPr>
              <a:t>ComboBox</a:t>
            </a:r>
            <a:r>
              <a:rPr lang="en-US" sz="1600" dirty="0">
                <a:latin typeface="Garamond" panose="02020404030301010803" pitchFamily="18" charset="0"/>
              </a:rPr>
              <a:t>&lt;String&gt; </a:t>
            </a:r>
            <a:r>
              <a:rPr lang="en-US" sz="1600" dirty="0" err="1">
                <a:latin typeface="Garamond" panose="02020404030301010803" pitchFamily="18" charset="0"/>
              </a:rPr>
              <a:t>cbo</a:t>
            </a:r>
            <a:r>
              <a:rPr lang="en-US" sz="1600" dirty="0">
                <a:latin typeface="Garamond" panose="02020404030301010803" pitchFamily="18" charset="0"/>
              </a:rPr>
              <a:t> = new </a:t>
            </a:r>
            <a:r>
              <a:rPr lang="en-US" sz="1600" dirty="0" err="1">
                <a:latin typeface="Garamond" panose="02020404030301010803" pitchFamily="18" charset="0"/>
              </a:rPr>
              <a:t>ComboBox</a:t>
            </a:r>
            <a:r>
              <a:rPr lang="en-US" sz="1600" dirty="0">
                <a:latin typeface="Garamond" panose="02020404030301010803" pitchFamily="18" charset="0"/>
              </a:rPr>
              <a:t>&lt;&gt;(); </a:t>
            </a:r>
          </a:p>
          <a:p>
            <a:r>
              <a:rPr lang="en-US" sz="1600" dirty="0">
                <a:latin typeface="Garamond" panose="02020404030301010803" pitchFamily="18" charset="0"/>
              </a:rPr>
              <a:t>cbo.getItems().</a:t>
            </a:r>
            <a:r>
              <a:rPr lang="en-US" sz="1600" dirty="0" err="1">
                <a:latin typeface="Garamond" panose="02020404030301010803" pitchFamily="18" charset="0"/>
              </a:rPr>
              <a:t>addAll</a:t>
            </a:r>
            <a:r>
              <a:rPr lang="en-US" sz="1600" dirty="0">
                <a:latin typeface="Garamond" panose="02020404030301010803" pitchFamily="18" charset="0"/>
              </a:rPr>
              <a:t>("</a:t>
            </a:r>
            <a:r>
              <a:rPr lang="en-US" sz="1600" dirty="0" err="1">
                <a:latin typeface="Garamond" panose="02020404030301010803" pitchFamily="18" charset="0"/>
              </a:rPr>
              <a:t>ICS","Math","Physics</a:t>
            </a:r>
            <a:r>
              <a:rPr lang="en-US" sz="1600" dirty="0">
                <a:latin typeface="Garamond" panose="02020404030301010803" pitchFamily="18" charset="0"/>
              </a:rPr>
              <a:t>");</a:t>
            </a:r>
          </a:p>
        </p:txBody>
      </p:sp>
      <p:sp>
        <p:nvSpPr>
          <p:cNvPr id="13" name="Rectangle 12"/>
          <p:cNvSpPr/>
          <p:nvPr/>
        </p:nvSpPr>
        <p:spPr>
          <a:xfrm>
            <a:off x="4571999" y="3603719"/>
            <a:ext cx="4244919" cy="369332"/>
          </a:xfrm>
          <a:prstGeom prst="rect">
            <a:avLst/>
          </a:prstGeom>
          <a:solidFill>
            <a:srgbClr val="F0F7EC"/>
          </a:solidFill>
        </p:spPr>
        <p:txBody>
          <a:bodyPr wrap="square">
            <a:spAutoFit/>
          </a:bodyPr>
          <a:lstStyle/>
          <a:p>
            <a:r>
              <a:rPr lang="en-US" dirty="0">
                <a:latin typeface="Garamond" panose="02020404030301010803" pitchFamily="18" charset="0"/>
              </a:rPr>
              <a:t>cbo.setValue("Math");</a:t>
            </a:r>
          </a:p>
        </p:txBody>
      </p:sp>
      <p:sp>
        <p:nvSpPr>
          <p:cNvPr id="14" name="Rectangle 13"/>
          <p:cNvSpPr/>
          <p:nvPr/>
        </p:nvSpPr>
        <p:spPr>
          <a:xfrm>
            <a:off x="4591755" y="5147472"/>
            <a:ext cx="4230631" cy="400110"/>
          </a:xfrm>
          <a:prstGeom prst="rect">
            <a:avLst/>
          </a:prstGeom>
          <a:solidFill>
            <a:schemeClr val="accent6">
              <a:lumMod val="20000"/>
              <a:lumOff val="80000"/>
              <a:alpha val="50000"/>
            </a:schemeClr>
          </a:solidFill>
        </p:spPr>
        <p:txBody>
          <a:bodyPr wrap="square">
            <a:spAutoFit/>
          </a:bodyPr>
          <a:lstStyle/>
          <a:p>
            <a:r>
              <a:rPr lang="en-US" sz="2000" dirty="0" err="1">
                <a:latin typeface="Garamond" panose="02020404030301010803" pitchFamily="18" charset="0"/>
              </a:rPr>
              <a:t>setVisibleRowCount</a:t>
            </a:r>
            <a:r>
              <a:rPr lang="en-US" sz="2000" dirty="0">
                <a:latin typeface="Garamond" panose="02020404030301010803" pitchFamily="18" charset="0"/>
              </a:rPr>
              <a:t>(3);</a:t>
            </a:r>
          </a:p>
        </p:txBody>
      </p:sp>
      <p:sp>
        <p:nvSpPr>
          <p:cNvPr id="15" name="Rectangle 14"/>
          <p:cNvSpPr/>
          <p:nvPr/>
        </p:nvSpPr>
        <p:spPr>
          <a:xfrm>
            <a:off x="4571999" y="4171958"/>
            <a:ext cx="4244919" cy="369332"/>
          </a:xfrm>
          <a:prstGeom prst="rect">
            <a:avLst/>
          </a:prstGeom>
          <a:solidFill>
            <a:srgbClr val="F0F7EC"/>
          </a:solidFill>
        </p:spPr>
        <p:txBody>
          <a:bodyPr wrap="square">
            <a:spAutoFit/>
          </a:bodyPr>
          <a:lstStyle/>
          <a:p>
            <a:r>
              <a:rPr lang="en-US" dirty="0">
                <a:latin typeface="Garamond" panose="02020404030301010803" pitchFamily="18" charset="0"/>
              </a:rPr>
              <a:t>String value = </a:t>
            </a:r>
            <a:r>
              <a:rPr lang="en-US" dirty="0" err="1">
                <a:latin typeface="Garamond" panose="02020404030301010803" pitchFamily="18" charset="0"/>
              </a:rPr>
              <a:t>cbo.getValue</a:t>
            </a:r>
            <a:r>
              <a:rPr lang="en-US" dirty="0">
                <a:latin typeface="Garamond" panose="02020404030301010803" pitchFamily="18" charset="0"/>
              </a:rPr>
              <a:t>();</a:t>
            </a:r>
          </a:p>
        </p:txBody>
      </p:sp>
      <p:sp>
        <p:nvSpPr>
          <p:cNvPr id="17" name="Rectangle 16"/>
          <p:cNvSpPr/>
          <p:nvPr/>
        </p:nvSpPr>
        <p:spPr>
          <a:xfrm>
            <a:off x="4591755" y="5860989"/>
            <a:ext cx="4230631" cy="400110"/>
          </a:xfrm>
          <a:prstGeom prst="rect">
            <a:avLst/>
          </a:prstGeom>
          <a:solidFill>
            <a:schemeClr val="accent6">
              <a:lumMod val="20000"/>
              <a:lumOff val="80000"/>
              <a:alpha val="50000"/>
            </a:schemeClr>
          </a:solidFill>
        </p:spPr>
        <p:txBody>
          <a:bodyPr wrap="square">
            <a:spAutoFit/>
          </a:bodyPr>
          <a:lstStyle/>
          <a:p>
            <a:r>
              <a:rPr lang="en-US" sz="2000" dirty="0" err="1">
                <a:latin typeface="Garamond" panose="02020404030301010803" pitchFamily="18" charset="0"/>
              </a:rPr>
              <a:t>setEditable</a:t>
            </a:r>
            <a:r>
              <a:rPr lang="en-US" sz="2000" dirty="0">
                <a:latin typeface="Garamond" panose="02020404030301010803" pitchFamily="18" charset="0"/>
              </a:rPr>
              <a:t>(</a:t>
            </a:r>
            <a:r>
              <a:rPr lang="en-US" sz="2000" dirty="0" err="1">
                <a:latin typeface="Garamond" panose="02020404030301010803" pitchFamily="18" charset="0"/>
              </a:rPr>
              <a:t>boolean</a:t>
            </a:r>
            <a:r>
              <a:rPr lang="en-US" sz="2000" dirty="0">
                <a:latin typeface="Garamond" panose="02020404030301010803" pitchFamily="18" charset="0"/>
              </a:rPr>
              <a:t> value);</a:t>
            </a:r>
          </a:p>
        </p:txBody>
      </p:sp>
      <p:sp>
        <p:nvSpPr>
          <p:cNvPr id="10" name="Rectangle 9"/>
          <p:cNvSpPr/>
          <p:nvPr/>
        </p:nvSpPr>
        <p:spPr>
          <a:xfrm>
            <a:off x="4584611" y="1843503"/>
            <a:ext cx="4244920" cy="830997"/>
          </a:xfrm>
          <a:prstGeom prst="rect">
            <a:avLst/>
          </a:prstGeom>
          <a:solidFill>
            <a:srgbClr val="F0F7EC"/>
          </a:solidFill>
        </p:spPr>
        <p:txBody>
          <a:bodyPr wrap="square">
            <a:spAutoFit/>
          </a:bodyPr>
          <a:lstStyle/>
          <a:p>
            <a:r>
              <a:rPr lang="en-US" sz="1600" dirty="0" err="1">
                <a:latin typeface="Garamond" panose="02020404030301010803" pitchFamily="18" charset="0"/>
              </a:rPr>
              <a:t>ComboBox</a:t>
            </a:r>
            <a:r>
              <a:rPr lang="en-US" sz="1600" dirty="0">
                <a:latin typeface="Garamond" panose="02020404030301010803" pitchFamily="18" charset="0"/>
              </a:rPr>
              <a:t>&lt;String&gt; </a:t>
            </a:r>
            <a:r>
              <a:rPr lang="en-US" sz="1600" dirty="0" err="1">
                <a:latin typeface="Garamond" panose="02020404030301010803" pitchFamily="18" charset="0"/>
              </a:rPr>
              <a:t>cbo</a:t>
            </a:r>
            <a:r>
              <a:rPr lang="en-US" sz="1600" dirty="0">
                <a:latin typeface="Garamond" panose="02020404030301010803" pitchFamily="18" charset="0"/>
              </a:rPr>
              <a:t> = new </a:t>
            </a:r>
            <a:r>
              <a:rPr lang="en-US" sz="1600" dirty="0" err="1">
                <a:latin typeface="Garamond" panose="02020404030301010803" pitchFamily="18" charset="0"/>
              </a:rPr>
              <a:t>ComboBox</a:t>
            </a:r>
            <a:r>
              <a:rPr lang="en-US" sz="1600" dirty="0">
                <a:latin typeface="Garamond" panose="02020404030301010803" pitchFamily="18" charset="0"/>
              </a:rPr>
              <a:t>&lt;&gt;(); </a:t>
            </a:r>
          </a:p>
          <a:p>
            <a:r>
              <a:rPr lang="en-US" sz="1600" dirty="0">
                <a:latin typeface="Garamond" panose="02020404030301010803" pitchFamily="18" charset="0"/>
              </a:rPr>
              <a:t>for(</a:t>
            </a:r>
            <a:r>
              <a:rPr lang="en-US" sz="1600" dirty="0" err="1">
                <a:latin typeface="Garamond" panose="02020404030301010803" pitchFamily="18" charset="0"/>
              </a:rPr>
              <a:t>int</a:t>
            </a:r>
            <a:r>
              <a:rPr lang="en-US" sz="1600" dirty="0">
                <a:latin typeface="Garamond" panose="02020404030301010803" pitchFamily="18" charset="0"/>
              </a:rPr>
              <a:t> </a:t>
            </a:r>
            <a:r>
              <a:rPr lang="en-US" sz="1600" dirty="0" err="1">
                <a:latin typeface="Garamond" panose="02020404030301010803" pitchFamily="18" charset="0"/>
              </a:rPr>
              <a:t>i</a:t>
            </a:r>
            <a:r>
              <a:rPr lang="en-US" sz="1600" dirty="0">
                <a:latin typeface="Garamond" panose="02020404030301010803" pitchFamily="18" charset="0"/>
              </a:rPr>
              <a:t>=30; </a:t>
            </a:r>
            <a:r>
              <a:rPr lang="en-US" sz="1600" dirty="0" err="1">
                <a:latin typeface="Garamond" panose="02020404030301010803" pitchFamily="18" charset="0"/>
              </a:rPr>
              <a:t>i</a:t>
            </a:r>
            <a:r>
              <a:rPr lang="en-US" sz="1600" dirty="0">
                <a:latin typeface="Garamond" panose="02020404030301010803" pitchFamily="18" charset="0"/>
              </a:rPr>
              <a:t>&gt;0; </a:t>
            </a:r>
            <a:r>
              <a:rPr lang="en-US" sz="1600" dirty="0" err="1">
                <a:latin typeface="Garamond" panose="02020404030301010803" pitchFamily="18" charset="0"/>
              </a:rPr>
              <a:t>i</a:t>
            </a:r>
            <a:r>
              <a:rPr lang="en-US" sz="1600" dirty="0">
                <a:latin typeface="Garamond" panose="02020404030301010803" pitchFamily="18" charset="0"/>
              </a:rPr>
              <a:t>--)</a:t>
            </a:r>
          </a:p>
          <a:p>
            <a:r>
              <a:rPr lang="en-US" sz="1600" dirty="0">
                <a:latin typeface="Garamond" panose="02020404030301010803" pitchFamily="18" charset="0"/>
              </a:rPr>
              <a:t>  cbo.getItems().add(</a:t>
            </a:r>
            <a:r>
              <a:rPr lang="en-US" sz="1600" dirty="0" err="1">
                <a:latin typeface="Garamond" panose="02020404030301010803" pitchFamily="18" charset="0"/>
              </a:rPr>
              <a:t>i</a:t>
            </a:r>
            <a:r>
              <a:rPr lang="en-US" sz="1600" dirty="0">
                <a:latin typeface="Garamond" panose="02020404030301010803" pitchFamily="18" charset="0"/>
              </a:rPr>
              <a:t>);</a:t>
            </a:r>
          </a:p>
        </p:txBody>
      </p:sp>
      <p:sp>
        <p:nvSpPr>
          <p:cNvPr id="16" name="Rectangle 15"/>
          <p:cNvSpPr/>
          <p:nvPr/>
        </p:nvSpPr>
        <p:spPr>
          <a:xfrm>
            <a:off x="4571999" y="4571874"/>
            <a:ext cx="4244919" cy="369332"/>
          </a:xfrm>
          <a:prstGeom prst="rect">
            <a:avLst/>
          </a:prstGeom>
          <a:solidFill>
            <a:srgbClr val="F0F7EC"/>
          </a:solidFill>
        </p:spPr>
        <p:txBody>
          <a:bodyPr wrap="square">
            <a:spAutoFit/>
          </a:bodyPr>
          <a:lstStyle/>
          <a:p>
            <a:r>
              <a:rPr lang="en-US" dirty="0">
                <a:latin typeface="Garamond" panose="02020404030301010803" pitchFamily="18" charset="0"/>
              </a:rPr>
              <a:t>cbo.getSelectionModel().getSelectedIndex()</a:t>
            </a:r>
          </a:p>
        </p:txBody>
      </p:sp>
    </p:spTree>
    <p:extLst>
      <p:ext uri="{BB962C8B-B14F-4D97-AF65-F5344CB8AC3E}">
        <p14:creationId xmlns:p14="http://schemas.microsoft.com/office/powerpoint/2010/main" val="228047981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3"/>
          <a:stretch>
            <a:fillRect/>
          </a:stretch>
        </p:blipFill>
        <p:spPr>
          <a:xfrm>
            <a:off x="314469" y="953509"/>
            <a:ext cx="4920441" cy="5396842"/>
          </a:xfrm>
          <a:prstGeom prst="rect">
            <a:avLst/>
          </a:prstGeom>
        </p:spPr>
      </p:pic>
      <p:sp>
        <p:nvSpPr>
          <p:cNvPr id="3" name="Title 2"/>
          <p:cNvSpPr>
            <a:spLocks noGrp="1"/>
          </p:cNvSpPr>
          <p:nvPr>
            <p:ph type="ctrTitle"/>
          </p:nvPr>
        </p:nvSpPr>
        <p:spPr/>
        <p:txBody>
          <a:bodyPr/>
          <a:lstStyle/>
          <a:p>
            <a:r>
              <a:rPr lang="en-US" dirty="0"/>
              <a:t>Combo Box(3/3)</a:t>
            </a:r>
          </a:p>
        </p:txBody>
      </p:sp>
      <p:sp>
        <p:nvSpPr>
          <p:cNvPr id="4" name="Slide Number Placeholder 3"/>
          <p:cNvSpPr>
            <a:spLocks noGrp="1"/>
          </p:cNvSpPr>
          <p:nvPr>
            <p:ph type="sldNum" sz="quarter" idx="12"/>
          </p:nvPr>
        </p:nvSpPr>
        <p:spPr/>
        <p:txBody>
          <a:bodyPr/>
          <a:lstStyle/>
          <a:p>
            <a:fld id="{99AE015D-4E99-42B8-B1B4-4F7FEE987B9B}" type="slidenum">
              <a:rPr lang="en-US" smtClean="0"/>
              <a:pPr/>
              <a:t>86</a:t>
            </a:fld>
            <a:endParaRPr lang="en-US"/>
          </a:p>
        </p:txBody>
      </p:sp>
      <p:pic>
        <p:nvPicPr>
          <p:cNvPr id="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95234" y="4794839"/>
            <a:ext cx="3792807" cy="1555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7"/>
          <p:cNvSpPr/>
          <p:nvPr/>
        </p:nvSpPr>
        <p:spPr>
          <a:xfrm>
            <a:off x="5137253" y="953509"/>
            <a:ext cx="3619764" cy="338554"/>
          </a:xfrm>
          <a:prstGeom prst="rect">
            <a:avLst/>
          </a:prstGeom>
          <a:solidFill>
            <a:srgbClr val="F0F7EC"/>
          </a:solidFill>
        </p:spPr>
        <p:txBody>
          <a:bodyPr wrap="square">
            <a:spAutoFit/>
          </a:bodyPr>
          <a:lstStyle/>
          <a:p>
            <a:r>
              <a:rPr lang="en-US" sz="1600" dirty="0">
                <a:latin typeface="Garamond" panose="02020404030301010803" pitchFamily="18" charset="0"/>
              </a:rPr>
              <a:t>cbo.getSelectionModel().getSelectedIndex()</a:t>
            </a:r>
          </a:p>
        </p:txBody>
      </p:sp>
      <p:pic>
        <p:nvPicPr>
          <p:cNvPr id="2" name="Picture 1"/>
          <p:cNvPicPr>
            <a:picLocks noChangeAspect="1"/>
          </p:cNvPicPr>
          <p:nvPr/>
        </p:nvPicPr>
        <p:blipFill>
          <a:blip r:embed="rId5"/>
          <a:stretch>
            <a:fillRect/>
          </a:stretch>
        </p:blipFill>
        <p:spPr>
          <a:xfrm>
            <a:off x="4971015" y="1639614"/>
            <a:ext cx="4017025" cy="3068561"/>
          </a:xfrm>
          <a:prstGeom prst="rect">
            <a:avLst/>
          </a:prstGeom>
          <a:ln>
            <a:solidFill>
              <a:schemeClr val="accent1"/>
            </a:solidFill>
          </a:ln>
        </p:spPr>
      </p:pic>
    </p:spTree>
    <p:extLst>
      <p:ext uri="{BB962C8B-B14F-4D97-AF65-F5344CB8AC3E}">
        <p14:creationId xmlns:p14="http://schemas.microsoft.com/office/powerpoint/2010/main" val="201019260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Similar to a combo box, but it enables the user to choose a single value or multiple values.</a:t>
            </a:r>
          </a:p>
          <a:p>
            <a:endParaRPr lang="en-US" dirty="0"/>
          </a:p>
          <a:p>
            <a:endParaRPr lang="en-US" dirty="0"/>
          </a:p>
        </p:txBody>
      </p:sp>
      <p:sp>
        <p:nvSpPr>
          <p:cNvPr id="3" name="Title 2"/>
          <p:cNvSpPr>
            <a:spLocks noGrp="1"/>
          </p:cNvSpPr>
          <p:nvPr>
            <p:ph type="ctrTitle"/>
          </p:nvPr>
        </p:nvSpPr>
        <p:spPr/>
        <p:txBody>
          <a:bodyPr/>
          <a:lstStyle/>
          <a:p>
            <a:r>
              <a:rPr lang="en-US" dirty="0"/>
              <a:t>List View (1/2)</a:t>
            </a:r>
          </a:p>
        </p:txBody>
      </p:sp>
      <p:sp>
        <p:nvSpPr>
          <p:cNvPr id="4" name="Slide Number Placeholder 3"/>
          <p:cNvSpPr>
            <a:spLocks noGrp="1"/>
          </p:cNvSpPr>
          <p:nvPr>
            <p:ph type="sldNum" sz="quarter" idx="12"/>
          </p:nvPr>
        </p:nvSpPr>
        <p:spPr/>
        <p:txBody>
          <a:bodyPr/>
          <a:lstStyle/>
          <a:p>
            <a:fld id="{99AE015D-4E99-42B8-B1B4-4F7FEE987B9B}" type="slidenum">
              <a:rPr lang="en-US" smtClean="0"/>
              <a:pPr/>
              <a:t>87</a:t>
            </a:fld>
            <a:endParaRPr lang="en-US"/>
          </a:p>
        </p:txBody>
      </p:sp>
      <p:pic>
        <p:nvPicPr>
          <p:cNvPr id="5"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5611" y="2243265"/>
            <a:ext cx="8503920" cy="2573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spTree>
    <p:extLst>
      <p:ext uri="{BB962C8B-B14F-4D97-AF65-F5344CB8AC3E}">
        <p14:creationId xmlns:p14="http://schemas.microsoft.com/office/powerpoint/2010/main" val="19457343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stretch>
            <a:fillRect/>
          </a:stretch>
        </p:blipFill>
        <p:spPr>
          <a:xfrm>
            <a:off x="314469" y="928708"/>
            <a:ext cx="6251121" cy="5395126"/>
          </a:xfrm>
          <a:prstGeom prst="rect">
            <a:avLst/>
          </a:prstGeom>
        </p:spPr>
      </p:pic>
      <p:sp>
        <p:nvSpPr>
          <p:cNvPr id="3" name="Title 2"/>
          <p:cNvSpPr>
            <a:spLocks noGrp="1"/>
          </p:cNvSpPr>
          <p:nvPr>
            <p:ph type="ctrTitle"/>
          </p:nvPr>
        </p:nvSpPr>
        <p:spPr/>
        <p:txBody>
          <a:bodyPr/>
          <a:lstStyle/>
          <a:p>
            <a:r>
              <a:rPr lang="en-US" dirty="0"/>
              <a:t>List View (2/2)</a:t>
            </a:r>
          </a:p>
        </p:txBody>
      </p:sp>
      <p:sp>
        <p:nvSpPr>
          <p:cNvPr id="4" name="Slide Number Placeholder 3"/>
          <p:cNvSpPr>
            <a:spLocks noGrp="1"/>
          </p:cNvSpPr>
          <p:nvPr>
            <p:ph type="sldNum" sz="quarter" idx="12"/>
          </p:nvPr>
        </p:nvSpPr>
        <p:spPr/>
        <p:txBody>
          <a:bodyPr/>
          <a:lstStyle/>
          <a:p>
            <a:fld id="{99AE015D-4E99-42B8-B1B4-4F7FEE987B9B}" type="slidenum">
              <a:rPr lang="en-US" smtClean="0"/>
              <a:pPr/>
              <a:t>88</a:t>
            </a:fld>
            <a:endParaRPr lang="en-US"/>
          </a:p>
        </p:txBody>
      </p:sp>
      <p:pic>
        <p:nvPicPr>
          <p:cNvPr id="5" name="Picture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65914" y="928708"/>
            <a:ext cx="3963617" cy="19288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ounded Rectangle 5"/>
          <p:cNvSpPr/>
          <p:nvPr/>
        </p:nvSpPr>
        <p:spPr>
          <a:xfrm>
            <a:off x="707571" y="4484914"/>
            <a:ext cx="5858019" cy="183892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2077554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a:t>Case Study: </a:t>
            </a:r>
            <a:r>
              <a:rPr lang="en-US" dirty="0" err="1"/>
              <a:t>TicTacToe</a:t>
            </a:r>
            <a:endParaRPr lang="en-US" dirty="0"/>
          </a:p>
        </p:txBody>
      </p:sp>
      <p:sp>
        <p:nvSpPr>
          <p:cNvPr id="4" name="Slide Number Placeholder 3"/>
          <p:cNvSpPr>
            <a:spLocks noGrp="1"/>
          </p:cNvSpPr>
          <p:nvPr>
            <p:ph type="sldNum" sz="quarter" idx="12"/>
          </p:nvPr>
        </p:nvSpPr>
        <p:spPr/>
        <p:txBody>
          <a:bodyPr/>
          <a:lstStyle/>
          <a:p>
            <a:fld id="{99AE015D-4E99-42B8-B1B4-4F7FEE987B9B}" type="slidenum">
              <a:rPr lang="en-US" smtClean="0"/>
              <a:pPr/>
              <a:t>89</a:t>
            </a:fld>
            <a:endParaRPr lang="en-US"/>
          </a:p>
        </p:txBody>
      </p:sp>
      <p:pic>
        <p:nvPicPr>
          <p:cNvPr id="5"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33525" y="1304925"/>
            <a:ext cx="2606675" cy="167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19600" y="1304925"/>
            <a:ext cx="2624138" cy="167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7" name="Object 2"/>
          <p:cNvGraphicFramePr>
            <a:graphicFrameLocks noChangeAspect="1"/>
          </p:cNvGraphicFramePr>
          <p:nvPr/>
        </p:nvGraphicFramePr>
        <p:xfrm>
          <a:off x="1504950" y="3836988"/>
          <a:ext cx="6280150" cy="2335212"/>
        </p:xfrm>
        <a:graphic>
          <a:graphicData uri="http://schemas.openxmlformats.org/presentationml/2006/ole">
            <mc:AlternateContent xmlns:mc="http://schemas.openxmlformats.org/markup-compatibility/2006">
              <mc:Choice xmlns:v="urn:schemas-microsoft-com:vml" Requires="v">
                <p:oleObj spid="_x0000_s2054" name="Picture" r:id="rId6" imgW="3542538" imgH="1316736" progId="Word.Picture.8">
                  <p:embed/>
                </p:oleObj>
              </mc:Choice>
              <mc:Fallback>
                <p:oleObj name="Picture" r:id="rId6" imgW="3542538" imgH="1316736" progId="Word.Picture.8">
                  <p:embed/>
                  <p:pic>
                    <p:nvPicPr>
                      <p:cNvPr id="7" name="Object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04950" y="3836988"/>
                        <a:ext cx="6280150" cy="233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 name="Line 23"/>
          <p:cNvSpPr>
            <a:spLocks noChangeShapeType="1"/>
          </p:cNvSpPr>
          <p:nvPr/>
        </p:nvSpPr>
        <p:spPr bwMode="auto">
          <a:xfrm flipH="1" flipV="1">
            <a:off x="2095500" y="1905000"/>
            <a:ext cx="190500" cy="2971800"/>
          </a:xfrm>
          <a:prstGeom prst="line">
            <a:avLst/>
          </a:prstGeom>
          <a:noFill/>
          <a:ln w="12700">
            <a:solidFill>
              <a:srgbClr val="FF0000"/>
            </a:solidFill>
            <a:round/>
            <a:headEnd type="none" w="sm" len="sm"/>
            <a:tailEnd type="stealth" w="sm" len="sm"/>
          </a:ln>
          <a:extLst>
            <a:ext uri="{909E8E84-426E-40DD-AFC4-6F175D3DCCD1}">
              <a14:hiddenFill xmlns:a14="http://schemas.microsoft.com/office/drawing/2010/main">
                <a:noFill/>
              </a14:hiddenFill>
            </a:ext>
          </a:extLst>
        </p:spPr>
        <p:txBody>
          <a:bodyPr/>
          <a:lstStyle/>
          <a:p>
            <a:endParaRPr lang="en-US"/>
          </a:p>
        </p:txBody>
      </p:sp>
      <p:sp>
        <p:nvSpPr>
          <p:cNvPr id="9" name="Line 24"/>
          <p:cNvSpPr>
            <a:spLocks noChangeShapeType="1"/>
          </p:cNvSpPr>
          <p:nvPr/>
        </p:nvSpPr>
        <p:spPr bwMode="auto">
          <a:xfrm flipH="1" flipV="1">
            <a:off x="3581400" y="2667000"/>
            <a:ext cx="558800" cy="2209800"/>
          </a:xfrm>
          <a:prstGeom prst="line">
            <a:avLst/>
          </a:prstGeom>
          <a:noFill/>
          <a:ln w="12700">
            <a:solidFill>
              <a:srgbClr val="FF0000"/>
            </a:solidFill>
            <a:round/>
            <a:headEnd type="none" w="sm" len="sm"/>
            <a:tailEnd type="stealth" w="sm" len="sm"/>
          </a:ln>
          <a:extLst>
            <a:ext uri="{909E8E84-426E-40DD-AFC4-6F175D3DCCD1}">
              <a14:hiddenFill xmlns:a14="http://schemas.microsoft.com/office/drawing/2010/main">
                <a:noFill/>
              </a14:hiddenFill>
            </a:ext>
          </a:extLst>
        </p:spPr>
        <p:txBody>
          <a:bodyPr/>
          <a:lstStyle/>
          <a:p>
            <a:endParaRPr lang="en-US"/>
          </a:p>
        </p:txBody>
      </p:sp>
    </p:spTree>
    <p:extLst>
      <p:ext uri="{BB962C8B-B14F-4D97-AF65-F5344CB8AC3E}">
        <p14:creationId xmlns:p14="http://schemas.microsoft.com/office/powerpoint/2010/main" val="37755510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a:t>Simple JavaFX Program</a:t>
            </a:r>
          </a:p>
        </p:txBody>
      </p:sp>
      <p:sp>
        <p:nvSpPr>
          <p:cNvPr id="4" name="Slide Number Placeholder 3"/>
          <p:cNvSpPr>
            <a:spLocks noGrp="1"/>
          </p:cNvSpPr>
          <p:nvPr>
            <p:ph type="sldNum" sz="quarter" idx="12"/>
          </p:nvPr>
        </p:nvSpPr>
        <p:spPr/>
        <p:txBody>
          <a:bodyPr/>
          <a:lstStyle/>
          <a:p>
            <a:fld id="{99AE015D-4E99-42B8-B1B4-4F7FEE987B9B}" type="slidenum">
              <a:rPr lang="en-US" smtClean="0"/>
              <a:pPr/>
              <a:t>9</a:t>
            </a:fld>
            <a:endParaRPr lang="en-US"/>
          </a:p>
        </p:txBody>
      </p:sp>
      <p:sp>
        <p:nvSpPr>
          <p:cNvPr id="9" name="Rectangle 8"/>
          <p:cNvSpPr/>
          <p:nvPr/>
        </p:nvSpPr>
        <p:spPr>
          <a:xfrm>
            <a:off x="4572000" y="969553"/>
            <a:ext cx="3436961" cy="646331"/>
          </a:xfrm>
          <a:prstGeom prst="rect">
            <a:avLst/>
          </a:prstGeom>
          <a:solidFill>
            <a:schemeClr val="bg1"/>
          </a:solidFill>
        </p:spPr>
        <p:txBody>
          <a:bodyPr wrap="square">
            <a:spAutoFit/>
          </a:bodyPr>
          <a:lstStyle/>
          <a:p>
            <a:pPr algn="ctr"/>
            <a:r>
              <a:rPr lang="en-US" b="1" dirty="0">
                <a:latin typeface="Garamond" panose="02020404030301010803" pitchFamily="18" charset="0"/>
              </a:rPr>
              <a:t>1. </a:t>
            </a:r>
            <a:r>
              <a:rPr lang="en-US" b="1" dirty="0" err="1">
                <a:latin typeface="Garamond" panose="02020404030301010803" pitchFamily="18" charset="0"/>
              </a:rPr>
              <a:t>JavaFx</a:t>
            </a:r>
            <a:r>
              <a:rPr lang="en-US" b="1" dirty="0">
                <a:latin typeface="Garamond" panose="02020404030301010803" pitchFamily="18" charset="0"/>
              </a:rPr>
              <a:t> main class EXTENDS the </a:t>
            </a:r>
            <a:r>
              <a:rPr lang="en-US" b="1" dirty="0">
                <a:solidFill>
                  <a:schemeClr val="accent5"/>
                </a:solidFill>
                <a:latin typeface="Garamond" panose="02020404030301010803" pitchFamily="18" charset="0"/>
              </a:rPr>
              <a:t>Application</a:t>
            </a:r>
            <a:r>
              <a:rPr lang="en-US" b="1" dirty="0">
                <a:latin typeface="Garamond" panose="02020404030301010803" pitchFamily="18" charset="0"/>
              </a:rPr>
              <a:t> class</a:t>
            </a:r>
          </a:p>
        </p:txBody>
      </p:sp>
      <p:sp>
        <p:nvSpPr>
          <p:cNvPr id="10" name="Rectangle 9"/>
          <p:cNvSpPr/>
          <p:nvPr/>
        </p:nvSpPr>
        <p:spPr>
          <a:xfrm>
            <a:off x="4737512" y="1557220"/>
            <a:ext cx="3046219" cy="369332"/>
          </a:xfrm>
          <a:prstGeom prst="rect">
            <a:avLst/>
          </a:prstGeom>
          <a:solidFill>
            <a:schemeClr val="bg1"/>
          </a:solidFill>
        </p:spPr>
        <p:txBody>
          <a:bodyPr wrap="none">
            <a:spAutoFit/>
          </a:bodyPr>
          <a:lstStyle/>
          <a:p>
            <a:r>
              <a:rPr lang="en-US" b="1" dirty="0">
                <a:latin typeface="Garamond" panose="02020404030301010803" pitchFamily="18" charset="0"/>
              </a:rPr>
              <a:t>2. Overrides the start method</a:t>
            </a:r>
          </a:p>
        </p:txBody>
      </p:sp>
      <p:sp>
        <p:nvSpPr>
          <p:cNvPr id="6" name="Rectangle 5"/>
          <p:cNvSpPr/>
          <p:nvPr/>
        </p:nvSpPr>
        <p:spPr>
          <a:xfrm>
            <a:off x="4781000" y="1984305"/>
            <a:ext cx="3151825" cy="338554"/>
          </a:xfrm>
          <a:prstGeom prst="rect">
            <a:avLst/>
          </a:prstGeom>
        </p:spPr>
        <p:txBody>
          <a:bodyPr wrap="none">
            <a:spAutoFit/>
          </a:bodyPr>
          <a:lstStyle/>
          <a:p>
            <a:r>
              <a:rPr lang="en-US" sz="1600" dirty="0">
                <a:solidFill>
                  <a:srgbClr val="FF0000"/>
                </a:solidFill>
                <a:latin typeface="Times New Roman" panose="02020603050405020304" pitchFamily="18" charset="0"/>
                <a:cs typeface="Times New Roman" panose="02020603050405020304" pitchFamily="18" charset="0"/>
              </a:rPr>
              <a:t>The signature of the start method is </a:t>
            </a:r>
          </a:p>
        </p:txBody>
      </p:sp>
      <p:sp>
        <p:nvSpPr>
          <p:cNvPr id="17" name="Rectangle 16"/>
          <p:cNvSpPr/>
          <p:nvPr/>
        </p:nvSpPr>
        <p:spPr>
          <a:xfrm>
            <a:off x="1270432" y="6218909"/>
            <a:ext cx="5719576" cy="338554"/>
          </a:xfrm>
          <a:prstGeom prst="rect">
            <a:avLst/>
          </a:prstGeom>
        </p:spPr>
        <p:txBody>
          <a:bodyPr wrap="square">
            <a:spAutoFit/>
          </a:bodyPr>
          <a:lstStyle/>
          <a:p>
            <a:pPr algn="ctr"/>
            <a:r>
              <a:rPr lang="en-US" sz="1600" dirty="0" err="1">
                <a:solidFill>
                  <a:srgbClr val="FF0000"/>
                </a:solidFill>
                <a:latin typeface="Times New Roman" panose="02020603050405020304" pitchFamily="18" charset="0"/>
                <a:cs typeface="Times New Roman" panose="02020603050405020304" pitchFamily="18" charset="0"/>
              </a:rPr>
              <a:t>MyJavaFx</a:t>
            </a:r>
            <a:r>
              <a:rPr lang="en-US" sz="1600" dirty="0">
                <a:solidFill>
                  <a:srgbClr val="FF0000"/>
                </a:solidFill>
                <a:latin typeface="Times New Roman" panose="02020603050405020304" pitchFamily="18" charset="0"/>
                <a:cs typeface="Times New Roman" panose="02020603050405020304" pitchFamily="18" charset="0"/>
              </a:rPr>
              <a:t> is called the main class and is a subtype of Application.</a:t>
            </a:r>
          </a:p>
        </p:txBody>
      </p:sp>
      <p:sp>
        <p:nvSpPr>
          <p:cNvPr id="20" name="Content Placeholder 1"/>
          <p:cNvSpPr>
            <a:spLocks noGrp="1"/>
          </p:cNvSpPr>
          <p:nvPr>
            <p:ph idx="1"/>
          </p:nvPr>
        </p:nvSpPr>
        <p:spPr>
          <a:xfrm>
            <a:off x="4781000" y="2646467"/>
            <a:ext cx="4258159" cy="2516529"/>
          </a:xfrm>
        </p:spPr>
        <p:txBody>
          <a:bodyPr>
            <a:noAutofit/>
          </a:bodyPr>
          <a:lstStyle/>
          <a:p>
            <a:pPr marL="0" indent="0">
              <a:spcBef>
                <a:spcPts val="600"/>
              </a:spcBef>
              <a:buNone/>
            </a:pPr>
            <a:r>
              <a:rPr lang="en-US" sz="1600" dirty="0"/>
              <a:t>GUI Design Steps:</a:t>
            </a:r>
          </a:p>
          <a:p>
            <a:pPr marL="457200" indent="-457200">
              <a:spcBef>
                <a:spcPts val="600"/>
              </a:spcBef>
              <a:buFont typeface="+mj-lt"/>
              <a:buAutoNum type="arabicPeriod"/>
            </a:pPr>
            <a:r>
              <a:rPr lang="en-US" sz="1600" dirty="0"/>
              <a:t>Create a node and set its properties.</a:t>
            </a:r>
          </a:p>
          <a:p>
            <a:pPr marL="457200" indent="-457200">
              <a:spcBef>
                <a:spcPts val="600"/>
              </a:spcBef>
              <a:buFont typeface="+mj-lt"/>
              <a:buAutoNum type="arabicPeriod"/>
            </a:pPr>
            <a:r>
              <a:rPr lang="en-US" sz="1600" dirty="0"/>
              <a:t>Create a pane and set its properties.</a:t>
            </a:r>
          </a:p>
          <a:p>
            <a:pPr marL="457200" indent="-457200">
              <a:spcBef>
                <a:spcPts val="600"/>
              </a:spcBef>
              <a:buFont typeface="+mj-lt"/>
              <a:buAutoNum type="arabicPeriod"/>
            </a:pPr>
            <a:r>
              <a:rPr lang="en-US" sz="1600" dirty="0"/>
              <a:t>Place the node in a pane.</a:t>
            </a:r>
          </a:p>
          <a:p>
            <a:pPr marL="457200" indent="-457200">
              <a:spcBef>
                <a:spcPts val="600"/>
              </a:spcBef>
              <a:buFont typeface="+mj-lt"/>
              <a:buAutoNum type="arabicPeriod"/>
            </a:pPr>
            <a:r>
              <a:rPr lang="en-US" sz="1600" dirty="0"/>
              <a:t>Create a scene and place the pane in the scene.</a:t>
            </a:r>
          </a:p>
          <a:p>
            <a:pPr marL="457200" indent="-457200">
              <a:spcBef>
                <a:spcPts val="600"/>
              </a:spcBef>
              <a:buFont typeface="+mj-lt"/>
              <a:buAutoNum type="arabicPeriod"/>
            </a:pPr>
            <a:r>
              <a:rPr lang="en-US" sz="1600" dirty="0"/>
              <a:t>Place the scene in the stage.</a:t>
            </a:r>
          </a:p>
          <a:p>
            <a:pPr marL="457200" indent="-457200">
              <a:spcBef>
                <a:spcPts val="600"/>
              </a:spcBef>
              <a:buFont typeface="+mj-lt"/>
              <a:buAutoNum type="arabicPeriod"/>
            </a:pPr>
            <a:r>
              <a:rPr lang="en-US" sz="1600" dirty="0"/>
              <a:t>Show the stage</a:t>
            </a:r>
          </a:p>
        </p:txBody>
      </p:sp>
      <p:pic>
        <p:nvPicPr>
          <p:cNvPr id="22" name="Picture 21"/>
          <p:cNvPicPr>
            <a:picLocks noChangeAspect="1"/>
          </p:cNvPicPr>
          <p:nvPr/>
        </p:nvPicPr>
        <p:blipFill>
          <a:blip r:embed="rId3"/>
          <a:stretch>
            <a:fillRect/>
          </a:stretch>
        </p:blipFill>
        <p:spPr>
          <a:xfrm>
            <a:off x="5140171" y="5144196"/>
            <a:ext cx="3674106" cy="1078711"/>
          </a:xfrm>
          <a:prstGeom prst="rect">
            <a:avLst/>
          </a:prstGeom>
        </p:spPr>
      </p:pic>
      <p:pic>
        <p:nvPicPr>
          <p:cNvPr id="24" name="Picture 23"/>
          <p:cNvPicPr>
            <a:picLocks noChangeAspect="1"/>
          </p:cNvPicPr>
          <p:nvPr/>
        </p:nvPicPr>
        <p:blipFill>
          <a:blip r:embed="rId4"/>
          <a:stretch>
            <a:fillRect/>
          </a:stretch>
        </p:blipFill>
        <p:spPr>
          <a:xfrm>
            <a:off x="427604" y="913552"/>
            <a:ext cx="4116482" cy="5305357"/>
          </a:xfrm>
          <a:prstGeom prst="rect">
            <a:avLst/>
          </a:prstGeom>
        </p:spPr>
      </p:pic>
      <p:cxnSp>
        <p:nvCxnSpPr>
          <p:cNvPr id="16" name="Curved Connector 15"/>
          <p:cNvCxnSpPr/>
          <p:nvPr/>
        </p:nvCxnSpPr>
        <p:spPr>
          <a:xfrm rot="10800000" flipV="1">
            <a:off x="3781370" y="2242083"/>
            <a:ext cx="1987227" cy="448243"/>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1714990"/>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sisl xmlns:xsd="http://www.w3.org/2001/XMLSchema" xmlns:xsi="http://www.w3.org/2001/XMLSchema-instance" xmlns="http://www.boldonjames.com/2008/01/sie/internal/label" sislVersion="0" policy="f9677ce1-080b-4051-a037-2610debe14cb" origin="userSelected">
  <element uid="id_classification_nonbusiness" value=""/>
</sisl>
</file>

<file path=customXml/itemProps1.xml><?xml version="1.0" encoding="utf-8"?>
<ds:datastoreItem xmlns:ds="http://schemas.openxmlformats.org/officeDocument/2006/customXml" ds:itemID="{56C078CD-4753-4985-80B8-23D98040F5EA}">
  <ds:schemaRefs>
    <ds:schemaRef ds:uri="http://www.w3.org/2001/XMLSchema"/>
    <ds:schemaRef ds:uri="http://www.boldonjames.com/2008/01/sie/internal/label"/>
  </ds:schemaRefs>
</ds:datastoreItem>
</file>

<file path=docProps/app.xml><?xml version="1.0" encoding="utf-8"?>
<Properties xmlns="http://schemas.openxmlformats.org/officeDocument/2006/extended-properties" xmlns:vt="http://schemas.openxmlformats.org/officeDocument/2006/docPropsVTypes">
  <Template>Office Theme</Template>
  <TotalTime>7100</TotalTime>
  <Words>6720</Words>
  <Application>Microsoft Office PowerPoint</Application>
  <PresentationFormat>On-screen Show (4:3)</PresentationFormat>
  <Paragraphs>855</Paragraphs>
  <Slides>89</Slides>
  <Notes>89</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89</vt:i4>
      </vt:variant>
    </vt:vector>
  </HeadingPairs>
  <TitlesOfParts>
    <vt:vector size="96" baseType="lpstr">
      <vt:lpstr>Arial</vt:lpstr>
      <vt:lpstr>Calibri</vt:lpstr>
      <vt:lpstr>Garamond</vt:lpstr>
      <vt:lpstr>Monotype Sorts</vt:lpstr>
      <vt:lpstr>Times New Roman</vt:lpstr>
      <vt:lpstr>Office Theme</vt:lpstr>
      <vt:lpstr>Picture</vt:lpstr>
      <vt:lpstr>Module 07: JavaFX Graphical User Interfaces</vt:lpstr>
      <vt:lpstr>Objectives</vt:lpstr>
      <vt:lpstr>Graphical User Interface (GUI)</vt:lpstr>
      <vt:lpstr>History of GUI in Java</vt:lpstr>
      <vt:lpstr>JavaFX App Window Structure: 1) Stage</vt:lpstr>
      <vt:lpstr>JavaFX App Window Structure: 2) Scene</vt:lpstr>
      <vt:lpstr>JavaFX App Window Structure: 3) Layout Container</vt:lpstr>
      <vt:lpstr>JavaFX App Window Structure: 4) Nodes</vt:lpstr>
      <vt:lpstr>Simple JavaFX Program</vt:lpstr>
      <vt:lpstr>JavaFX App Structure</vt:lpstr>
      <vt:lpstr>Running JavaFX App</vt:lpstr>
      <vt:lpstr>GUI Components</vt:lpstr>
      <vt:lpstr>Display a Shape (1)</vt:lpstr>
      <vt:lpstr>The Image and ImageView Classes</vt:lpstr>
      <vt:lpstr>Example</vt:lpstr>
      <vt:lpstr>Layout Panes and Groups</vt:lpstr>
      <vt:lpstr>GridPane</vt:lpstr>
      <vt:lpstr>GridPane: Example 1</vt:lpstr>
      <vt:lpstr>BorderPane</vt:lpstr>
      <vt:lpstr>BorderPane</vt:lpstr>
      <vt:lpstr>BorderPane: Example</vt:lpstr>
      <vt:lpstr>StackPane</vt:lpstr>
      <vt:lpstr>HBox and VBox</vt:lpstr>
      <vt:lpstr>HBox and Vbox: Example</vt:lpstr>
      <vt:lpstr>HBox and Vbox: Example</vt:lpstr>
      <vt:lpstr>Padding property: </vt:lpstr>
      <vt:lpstr>Case Study: The ClockPane Class</vt:lpstr>
      <vt:lpstr>Event-Driven Programming</vt:lpstr>
      <vt:lpstr>Objectives</vt:lpstr>
      <vt:lpstr>Procedural vs. Event-Driven Programming</vt:lpstr>
      <vt:lpstr>Event-Driven Programming</vt:lpstr>
      <vt:lpstr>Events and Event Sources</vt:lpstr>
      <vt:lpstr>Selected User Events and Handlers</vt:lpstr>
      <vt:lpstr>The Event Handler Object</vt:lpstr>
      <vt:lpstr>The Event Handler Object</vt:lpstr>
      <vt:lpstr>Example 1: Without Handler</vt:lpstr>
      <vt:lpstr>Example 2: With Handler</vt:lpstr>
      <vt:lpstr>Handlers</vt:lpstr>
      <vt:lpstr>Example 3: Moving a Circle </vt:lpstr>
      <vt:lpstr>Example 4: Display Images</vt:lpstr>
      <vt:lpstr>Example 4: Display Images</vt:lpstr>
      <vt:lpstr>Handlers Implementation</vt:lpstr>
      <vt:lpstr>Anonymous Classes</vt:lpstr>
      <vt:lpstr>Lambda Expressions</vt:lpstr>
      <vt:lpstr>Handlers Example</vt:lpstr>
      <vt:lpstr>Case Study: Loan Calculator</vt:lpstr>
      <vt:lpstr>Loan Calculator:</vt:lpstr>
      <vt:lpstr>Mouse Events</vt:lpstr>
      <vt:lpstr>Mouse Events</vt:lpstr>
      <vt:lpstr>Mouse Events: Example</vt:lpstr>
      <vt:lpstr>Key Events</vt:lpstr>
      <vt:lpstr>Key Event Types</vt:lpstr>
      <vt:lpstr>Example: Control Circle with Mouse and Key</vt:lpstr>
      <vt:lpstr>Animations</vt:lpstr>
      <vt:lpstr>Animation </vt:lpstr>
      <vt:lpstr>PathTransition</vt:lpstr>
      <vt:lpstr>PathTransition: Example 1</vt:lpstr>
      <vt:lpstr>Timeline: Show/Hide a Text</vt:lpstr>
      <vt:lpstr>Example: ClockPane (1/3)</vt:lpstr>
      <vt:lpstr>Example: ClockPane (2/3)</vt:lpstr>
      <vt:lpstr>Example: ClockPane (3/3)</vt:lpstr>
      <vt:lpstr>Case Study: Bouncing Ball (1/3)</vt:lpstr>
      <vt:lpstr>Bouncing Ball (2/3)</vt:lpstr>
      <vt:lpstr>Bouncing Ball (3/3)</vt:lpstr>
      <vt:lpstr>JavaFX UI Controls and Multimedia</vt:lpstr>
      <vt:lpstr>Outline</vt:lpstr>
      <vt:lpstr>JavaFX UI Controls </vt:lpstr>
      <vt:lpstr>Label (1/2)</vt:lpstr>
      <vt:lpstr>Label (2/2)</vt:lpstr>
      <vt:lpstr>Label: Example</vt:lpstr>
      <vt:lpstr>Button (1/2)</vt:lpstr>
      <vt:lpstr>Button (2/2)</vt:lpstr>
      <vt:lpstr>Check Box (1/3)</vt:lpstr>
      <vt:lpstr>Check Box (2/3): Example 1</vt:lpstr>
      <vt:lpstr>Check Box (3/3): Example 2</vt:lpstr>
      <vt:lpstr>Radio Button (1/4)</vt:lpstr>
      <vt:lpstr>Radio Button (2/4)</vt:lpstr>
      <vt:lpstr>Radio Button (3/4): Example 1</vt:lpstr>
      <vt:lpstr>Radio Button (4/4): Example 2</vt:lpstr>
      <vt:lpstr>Text Field (1/2)</vt:lpstr>
      <vt:lpstr>Text Field (2/2)</vt:lpstr>
      <vt:lpstr>Text Area (1/2)</vt:lpstr>
      <vt:lpstr>Text Area (2/2)</vt:lpstr>
      <vt:lpstr>Combo Box(1/3)</vt:lpstr>
      <vt:lpstr>Combo Box(2/3)</vt:lpstr>
      <vt:lpstr>Combo Box(3/3)</vt:lpstr>
      <vt:lpstr>List View (1/2)</vt:lpstr>
      <vt:lpstr>List View (2/2)</vt:lpstr>
      <vt:lpstr>Case Study: TicTacToe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Rashad Ahmed Othman</dc:creator>
  <cp:lastModifiedBy>Rashad Ahmed Othman</cp:lastModifiedBy>
  <cp:revision>1492</cp:revision>
  <dcterms:created xsi:type="dcterms:W3CDTF">2020-12-20T14:03:41Z</dcterms:created>
  <dcterms:modified xsi:type="dcterms:W3CDTF">2022-10-25T15:46:32Z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docIndexRef">
    <vt:lpwstr>c7361313-1fb3-4762-ba39-39ae265aa501</vt:lpwstr>
  </property>
  <property fmtid="{D5CDD505-2E9C-101B-9397-08002B2CF9AE}" pid="3" name="bjClsUserRVM">
    <vt:lpwstr>[]</vt:lpwstr>
  </property>
  <property fmtid="{D5CDD505-2E9C-101B-9397-08002B2CF9AE}" pid="4" name="bjSaver">
    <vt:lpwstr>fu0dv9rnluInsNnD9ZD5YBRjU2JporR1</vt:lpwstr>
  </property>
  <property fmtid="{D5CDD505-2E9C-101B-9397-08002B2CF9AE}" pid="5" name="bjDocumentLabelXML">
    <vt:lpwstr>&lt;?xml version="1.0" encoding="us-ascii"?&gt;&lt;sisl xmlns:xsd="http://www.w3.org/2001/XMLSchema" xmlns:xsi="http://www.w3.org/2001/XMLSchema-instance" sislVersion="0" policy="f9677ce1-080b-4051-a037-2610debe14cb" origin="userSelected" xmlns="http://www.boldonj</vt:lpwstr>
  </property>
  <property fmtid="{D5CDD505-2E9C-101B-9397-08002B2CF9AE}" pid="6" name="bjDocumentLabelXML-0">
    <vt:lpwstr>ames.com/2008/01/sie/internal/label"&gt;&lt;element uid="id_classification_nonbusiness" value="" /&gt;&lt;/sisl&gt;</vt:lpwstr>
  </property>
  <property fmtid="{D5CDD505-2E9C-101B-9397-08002B2CF9AE}" pid="7" name="bjDocumentSecurityLabel">
    <vt:lpwstr>Public</vt:lpwstr>
  </property>
</Properties>
</file>